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86" r:id="rId2"/>
    <p:sldMasterId id="2147483725" r:id="rId3"/>
    <p:sldMasterId id="2147483768" r:id="rId4"/>
    <p:sldMasterId id="2147483772" r:id="rId5"/>
    <p:sldMasterId id="2147483776" r:id="rId6"/>
  </p:sldMasterIdLst>
  <p:notesMasterIdLst>
    <p:notesMasterId r:id="rId53"/>
  </p:notesMasterIdLst>
  <p:handoutMasterIdLst>
    <p:handoutMasterId r:id="rId54"/>
  </p:handoutMasterIdLst>
  <p:sldIdLst>
    <p:sldId id="611" r:id="rId7"/>
    <p:sldId id="612" r:id="rId8"/>
    <p:sldId id="613" r:id="rId9"/>
    <p:sldId id="713" r:id="rId10"/>
    <p:sldId id="734" r:id="rId11"/>
    <p:sldId id="750" r:id="rId12"/>
    <p:sldId id="751" r:id="rId13"/>
    <p:sldId id="752" r:id="rId14"/>
    <p:sldId id="736" r:id="rId15"/>
    <p:sldId id="738" r:id="rId16"/>
    <p:sldId id="737" r:id="rId17"/>
    <p:sldId id="546" r:id="rId18"/>
    <p:sldId id="451" r:id="rId19"/>
    <p:sldId id="492" r:id="rId20"/>
    <p:sldId id="496" r:id="rId21"/>
    <p:sldId id="499" r:id="rId22"/>
    <p:sldId id="547" r:id="rId23"/>
    <p:sldId id="517" r:id="rId24"/>
    <p:sldId id="593" r:id="rId25"/>
    <p:sldId id="594" r:id="rId26"/>
    <p:sldId id="595" r:id="rId27"/>
    <p:sldId id="748" r:id="rId28"/>
    <p:sldId id="716" r:id="rId29"/>
    <p:sldId id="717" r:id="rId30"/>
    <p:sldId id="552" r:id="rId31"/>
    <p:sldId id="685" r:id="rId32"/>
    <p:sldId id="592" r:id="rId33"/>
    <p:sldId id="718" r:id="rId34"/>
    <p:sldId id="519" r:id="rId35"/>
    <p:sldId id="520" r:id="rId36"/>
    <p:sldId id="505" r:id="rId37"/>
    <p:sldId id="549" r:id="rId38"/>
    <p:sldId id="756" r:id="rId39"/>
    <p:sldId id="757" r:id="rId40"/>
    <p:sldId id="753" r:id="rId41"/>
    <p:sldId id="640" r:id="rId42"/>
    <p:sldId id="758" r:id="rId43"/>
    <p:sldId id="759" r:id="rId44"/>
    <p:sldId id="760" r:id="rId45"/>
    <p:sldId id="761" r:id="rId46"/>
    <p:sldId id="762" r:id="rId47"/>
    <p:sldId id="763" r:id="rId48"/>
    <p:sldId id="764" r:id="rId49"/>
    <p:sldId id="765" r:id="rId50"/>
    <p:sldId id="766" r:id="rId51"/>
    <p:sldId id="767" r:id="rId52"/>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00000"/>
    <a:srgbClr val="CC0000"/>
    <a:srgbClr val="006600"/>
    <a:srgbClr val="A50021"/>
    <a:srgbClr val="005400"/>
    <a:srgbClr val="99CCFF"/>
    <a:srgbClr val="FF0000"/>
    <a:srgbClr val="000099"/>
    <a:srgbClr val="000066"/>
    <a:srgbClr val="003B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7030" autoAdjust="0"/>
  </p:normalViewPr>
  <p:slideViewPr>
    <p:cSldViewPr>
      <p:cViewPr varScale="1">
        <p:scale>
          <a:sx n="50" d="100"/>
          <a:sy n="50" d="100"/>
        </p:scale>
        <p:origin x="1768" y="2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sorterViewPr>
    <p:cViewPr>
      <p:scale>
        <a:sx n="100" d="100"/>
        <a:sy n="100" d="100"/>
      </p:scale>
      <p:origin x="0" y="0"/>
    </p:cViewPr>
  </p:sorterViewPr>
  <p:notesViewPr>
    <p:cSldViewPr>
      <p:cViewPr>
        <p:scale>
          <a:sx n="75" d="100"/>
          <a:sy n="75" d="100"/>
        </p:scale>
        <p:origin x="-1974" y="-84"/>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36.xml"/><Relationship Id="rId3" Type="http://schemas.openxmlformats.org/officeDocument/2006/relationships/slide" Target="slides/slide4.xml"/><Relationship Id="rId7" Type="http://schemas.openxmlformats.org/officeDocument/2006/relationships/slide" Target="slides/slide8.xml"/><Relationship Id="rId12" Type="http://schemas.openxmlformats.org/officeDocument/2006/relationships/slide" Target="slides/slide26.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24.xml"/><Relationship Id="rId5" Type="http://schemas.openxmlformats.org/officeDocument/2006/relationships/slide" Target="slides/slide6.xml"/><Relationship Id="rId10" Type="http://schemas.openxmlformats.org/officeDocument/2006/relationships/slide" Target="slides/slide12.xml"/><Relationship Id="rId4" Type="http://schemas.openxmlformats.org/officeDocument/2006/relationships/slide" Target="slides/slide5.xml"/><Relationship Id="rId9"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461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406400" y="4560888"/>
            <a:ext cx="6583363"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67" tIns="46848" rIns="95367" bIns="46848"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34109604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Rot="1" noChangeAspect="1" noChangeArrowheads="1" noTextEdit="1"/>
          </p:cNvSpPr>
          <p:nvPr>
            <p:ph type="sldImg"/>
          </p:nvPr>
        </p:nvSpPr>
        <p:spPr>
          <a:ln/>
        </p:spPr>
      </p:sp>
      <p:sp>
        <p:nvSpPr>
          <p:cNvPr id="3737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Rot="1" noChangeAspect="1" noChangeArrowheads="1" noTextEdit="1"/>
          </p:cNvSpPr>
          <p:nvPr>
            <p:ph type="sldImg"/>
          </p:nvPr>
        </p:nvSpPr>
        <p:spPr>
          <a:ln/>
        </p:spPr>
      </p:sp>
      <p:sp>
        <p:nvSpPr>
          <p:cNvPr id="4536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Rot="1" noChangeAspect="1" noChangeArrowheads="1" noTextEdit="1"/>
          </p:cNvSpPr>
          <p:nvPr>
            <p:ph type="sldImg"/>
          </p:nvPr>
        </p:nvSpPr>
        <p:spPr>
          <a:ln/>
        </p:spPr>
      </p:sp>
      <p:sp>
        <p:nvSpPr>
          <p:cNvPr id="5672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Rot="1" noChangeAspect="1" noChangeArrowheads="1" noTextEdit="1"/>
          </p:cNvSpPr>
          <p:nvPr>
            <p:ph type="sldImg"/>
          </p:nvPr>
        </p:nvSpPr>
        <p:spPr>
          <a:ln/>
        </p:spPr>
      </p:sp>
      <p:sp>
        <p:nvSpPr>
          <p:cNvPr id="6031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72877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736311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148831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497837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446293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96849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211011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038782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639395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80523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068873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922691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541000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765375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4826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917370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116876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charset="0"/>
            </a:endParaRPr>
          </a:p>
        </p:txBody>
      </p:sp>
    </p:spTree>
    <p:extLst>
      <p:ext uri="{BB962C8B-B14F-4D97-AF65-F5344CB8AC3E}">
        <p14:creationId xmlns:p14="http://schemas.microsoft.com/office/powerpoint/2010/main" val="124894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03453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926B2E26-EA77-4A07-B7E6-20AC40898365}"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2534324099"/>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E7F981-80E0-4BD1-A550-8336B509D6A8}"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3037133858"/>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8DCDD8-0AF0-4604-85D7-6625326AB425}"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3309299135"/>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6595" y="275333"/>
            <a:ext cx="8230810" cy="1143000"/>
          </a:xfrm>
          <a:prstGeom prst="rect">
            <a:avLst/>
          </a:prstGeom>
        </p:spPr>
        <p:txBody>
          <a:bodyPr lIns="86493" tIns="43247" rIns="86493" bIns="43247"/>
          <a:lstStyle/>
          <a:p>
            <a:r>
              <a:rPr lang="en-US"/>
              <a:t>Click to edit Master title style</a:t>
            </a:r>
          </a:p>
        </p:txBody>
      </p:sp>
      <p:sp>
        <p:nvSpPr>
          <p:cNvPr id="3" name="Content Placeholder 2"/>
          <p:cNvSpPr>
            <a:spLocks noGrp="1"/>
          </p:cNvSpPr>
          <p:nvPr>
            <p:ph idx="1"/>
          </p:nvPr>
        </p:nvSpPr>
        <p:spPr>
          <a:xfrm>
            <a:off x="456595" y="1599903"/>
            <a:ext cx="8230810" cy="4525863"/>
          </a:xfrm>
          <a:prstGeom prst="rect">
            <a:avLst/>
          </a:prstGeom>
        </p:spPr>
        <p:txBody>
          <a:bodyPr lIns="86493" tIns="43247" rIns="86493" bIns="43247"/>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9F0CEA-0E34-4E27-AD27-C82582E232B2}"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417503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0FE9467D-F359-4309-9D3F-B3AAAD66C2B8}"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578345818"/>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716F51F9-F09B-4162-BBBA-8BD940CED591}" type="datetime1">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1832347573"/>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F8C6691B-2BF2-42E5-B1FE-9E2DD9487A3C}"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4263817615"/>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6A0554-74D2-4598-8968-72AFFEAECF01}"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1786511938"/>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7A2826-2D97-4A23-8516-BC5969A7D2BA}" type="datetime1">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4135463792"/>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B464D90A-8D09-4DC7-9459-F256DE2BB4B1}" type="datetime1">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2542001454"/>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585F87-3646-4A1A-B2EF-068F58AF75A5}" type="datetime1">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60116229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9C8D51E-2430-4386-A543-79980AF8E0FF}" type="datetime1">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212A8B-4FC5-4F9B-BAD0-392E604C503A}"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1634250"/>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FCC859-0788-4DBC-A6A3-B4351649D01F}"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3592441199"/>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E2D965-344A-4D4D-9563-E1EC5FB07EE2}"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3456654531"/>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E47281-2809-41F3-B61A-28714EDDBCAD}"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1438825280"/>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A3A728-C892-4FD1-A608-4A4889C7A733}"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C8B8CA-2216-4CAE-A792-16EE3EEAD215}" type="slidenum">
              <a:rPr lang="en-US" smtClean="0"/>
              <a:t>‹#›</a:t>
            </a:fld>
            <a:endParaRPr lang="en-US"/>
          </a:p>
        </p:txBody>
      </p:sp>
    </p:spTree>
    <p:extLst>
      <p:ext uri="{BB962C8B-B14F-4D97-AF65-F5344CB8AC3E}">
        <p14:creationId xmlns:p14="http://schemas.microsoft.com/office/powerpoint/2010/main" val="771984102"/>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0C6C7D10-5007-4F03-BF24-2BFAAA9939D2}"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2633989195"/>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B3278FB6-921C-4D25-95FF-38BE9B001FEB}" type="datetime1">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976520775"/>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96E4B856-F2EA-4BAC-9005-A8111A5EB0CB}"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811778336"/>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B0D20E-2B1B-458E-B1F6-E267DBC4A0C8}"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2466533121"/>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779FE-4179-45BD-89B0-25745881D1E7}" type="datetime1">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522978122"/>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EF155A1E-11AE-4150-978D-2FC2B25EE4CF}" type="datetime1">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742142049"/>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BE86DC91-40DA-4F95-AF15-F54D16C3C6B4}"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803794727"/>
      </p:ext>
    </p:extLst>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538AD-DB88-4012-B082-A6A5202C2E89}" type="datetime1">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2550470887"/>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AEC04A-6428-4EB6-9CAE-C032700FE2B0}"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677506930"/>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C7C98-539B-492C-AACD-8C982047312B}"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074903142"/>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2ECF84-E0D9-4AC4-979B-D5B25A67E932}"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1149676725"/>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8ADF5D-3E5E-4431-8F34-8058A05635B8}"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2367A6-9AF6-42D4-87A8-4214FD58108D}" type="slidenum">
              <a:rPr lang="en-US" smtClean="0"/>
              <a:t>‹#›</a:t>
            </a:fld>
            <a:endParaRPr lang="en-US"/>
          </a:p>
        </p:txBody>
      </p:sp>
    </p:spTree>
    <p:extLst>
      <p:ext uri="{BB962C8B-B14F-4D97-AF65-F5344CB8AC3E}">
        <p14:creationId xmlns:p14="http://schemas.microsoft.com/office/powerpoint/2010/main" val="3086768181"/>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685800"/>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lvl1pPr>
              <a:defRPr>
                <a:latin typeface="Calibri" pitchFamily="34"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Calibri" pitchFamily="34" charset="0"/>
              </a:defRPr>
            </a:lvl1pPr>
          </a:lstStyle>
          <a:p>
            <a:r>
              <a:rPr lang="en-IN"/>
              <a:t>Copyright ©2018 John Wiley &amp; Sons, Inc.</a:t>
            </a:r>
            <a:endParaRPr lang="en-US" dirty="0"/>
          </a:p>
        </p:txBody>
      </p:sp>
      <p:sp>
        <p:nvSpPr>
          <p:cNvPr id="7" name="Content Placeholder"/>
          <p:cNvSpPr>
            <a:spLocks noGrp="1"/>
          </p:cNvSpPr>
          <p:nvPr>
            <p:ph sz="quarter" idx="17"/>
          </p:nvPr>
        </p:nvSpPr>
        <p:spPr>
          <a:xfrm>
            <a:off x="304800" y="3025776"/>
            <a:ext cx="8534400" cy="685800"/>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Slide Number Placeholder 3">
            <a:extLst>
              <a:ext uri="{FF2B5EF4-FFF2-40B4-BE49-F238E27FC236}">
                <a16:creationId xmlns:a16="http://schemas.microsoft.com/office/drawing/2014/main" id="{6E904173-06FD-482A-9CA2-6B716E8EDDA9}"/>
              </a:ext>
            </a:extLst>
          </p:cNvPr>
          <p:cNvSpPr txBox="1">
            <a:spLocks/>
          </p:cNvSpPr>
          <p:nvPr userDrawn="1"/>
        </p:nvSpPr>
        <p:spPr>
          <a:xfrm>
            <a:off x="6455078" y="6349101"/>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9" name="Footer Placeholder 4">
            <a:extLst>
              <a:ext uri="{FF2B5EF4-FFF2-40B4-BE49-F238E27FC236}">
                <a16:creationId xmlns:a16="http://schemas.microsoft.com/office/drawing/2014/main" id="{4A1D4D06-5F43-4633-8FE1-011A412CC82B}"/>
              </a:ext>
            </a:extLst>
          </p:cNvPr>
          <p:cNvSpPr txBox="1">
            <a:spLocks/>
          </p:cNvSpPr>
          <p:nvPr userDrawn="1"/>
        </p:nvSpPr>
        <p:spPr>
          <a:xfrm>
            <a:off x="3026078" y="634910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Copyright ©2021 John Wiley &amp; Sons, Inc.</a:t>
            </a:r>
            <a:endParaRPr lang="en-US" dirty="0"/>
          </a:p>
        </p:txBody>
      </p:sp>
    </p:spTree>
    <p:extLst>
      <p:ext uri="{BB962C8B-B14F-4D97-AF65-F5344CB8AC3E}">
        <p14:creationId xmlns:p14="http://schemas.microsoft.com/office/powerpoint/2010/main" val="20430076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485775"/>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524000"/>
            <a:ext cx="8534400" cy="340012"/>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7" name="Content Placeholder"/>
          <p:cNvSpPr>
            <a:spLocks noGrp="1"/>
          </p:cNvSpPr>
          <p:nvPr>
            <p:ph sz="quarter" idx="17"/>
          </p:nvPr>
        </p:nvSpPr>
        <p:spPr>
          <a:xfrm>
            <a:off x="304800" y="19050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Content Placeholder"/>
          <p:cNvSpPr>
            <a:spLocks noGrp="1"/>
          </p:cNvSpPr>
          <p:nvPr>
            <p:ph sz="quarter" idx="18"/>
          </p:nvPr>
        </p:nvSpPr>
        <p:spPr>
          <a:xfrm>
            <a:off x="304800" y="2497666"/>
            <a:ext cx="8534400" cy="299595"/>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9" name="Content Placeholder"/>
          <p:cNvSpPr>
            <a:spLocks noGrp="1"/>
          </p:cNvSpPr>
          <p:nvPr>
            <p:ph sz="quarter" idx="19"/>
          </p:nvPr>
        </p:nvSpPr>
        <p:spPr>
          <a:xfrm>
            <a:off x="304800" y="2853265"/>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0" name="Content Placeholder"/>
          <p:cNvSpPr>
            <a:spLocks noGrp="1"/>
          </p:cNvSpPr>
          <p:nvPr>
            <p:ph sz="quarter" idx="20"/>
          </p:nvPr>
        </p:nvSpPr>
        <p:spPr>
          <a:xfrm>
            <a:off x="304800" y="318346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1" name="Content Placeholder"/>
          <p:cNvSpPr>
            <a:spLocks noGrp="1"/>
          </p:cNvSpPr>
          <p:nvPr>
            <p:ph sz="quarter" idx="21"/>
          </p:nvPr>
        </p:nvSpPr>
        <p:spPr>
          <a:xfrm>
            <a:off x="304800" y="35052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2" name="Content Placeholder"/>
          <p:cNvSpPr>
            <a:spLocks noGrp="1"/>
          </p:cNvSpPr>
          <p:nvPr>
            <p:ph sz="quarter" idx="22"/>
          </p:nvPr>
        </p:nvSpPr>
        <p:spPr>
          <a:xfrm>
            <a:off x="304800" y="3860799"/>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3" name="Content Placeholder"/>
          <p:cNvSpPr>
            <a:spLocks noGrp="1"/>
          </p:cNvSpPr>
          <p:nvPr>
            <p:ph sz="quarter" idx="23"/>
          </p:nvPr>
        </p:nvSpPr>
        <p:spPr>
          <a:xfrm>
            <a:off x="304800" y="419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4" name="Content Placeholder"/>
          <p:cNvSpPr>
            <a:spLocks noGrp="1"/>
          </p:cNvSpPr>
          <p:nvPr>
            <p:ph sz="quarter" idx="24"/>
          </p:nvPr>
        </p:nvSpPr>
        <p:spPr>
          <a:xfrm>
            <a:off x="304800" y="4535514"/>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5" name="Content Placeholder"/>
          <p:cNvSpPr>
            <a:spLocks noGrp="1"/>
          </p:cNvSpPr>
          <p:nvPr>
            <p:ph sz="quarter" idx="25"/>
          </p:nvPr>
        </p:nvSpPr>
        <p:spPr>
          <a:xfrm>
            <a:off x="304800" y="486833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6" name="Content Placeholder"/>
          <p:cNvSpPr>
            <a:spLocks noGrp="1"/>
          </p:cNvSpPr>
          <p:nvPr>
            <p:ph sz="quarter" idx="26"/>
          </p:nvPr>
        </p:nvSpPr>
        <p:spPr>
          <a:xfrm>
            <a:off x="304800" y="519853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7" name="Content Placeholder"/>
          <p:cNvSpPr>
            <a:spLocks noGrp="1"/>
          </p:cNvSpPr>
          <p:nvPr>
            <p:ph sz="quarter" idx="27"/>
          </p:nvPr>
        </p:nvSpPr>
        <p:spPr>
          <a:xfrm>
            <a:off x="304800" y="552032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8" name="Content Placeholder"/>
          <p:cNvSpPr>
            <a:spLocks noGrp="1"/>
          </p:cNvSpPr>
          <p:nvPr>
            <p:ph sz="quarter" idx="28"/>
          </p:nvPr>
        </p:nvSpPr>
        <p:spPr>
          <a:xfrm>
            <a:off x="304800" y="583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21" name="Footer Placeholder 14">
            <a:extLst>
              <a:ext uri="{FF2B5EF4-FFF2-40B4-BE49-F238E27FC236}">
                <a16:creationId xmlns:a16="http://schemas.microsoft.com/office/drawing/2014/main" id="{758FC12B-4EEA-4C57-9B70-4DC192AF3245}"/>
              </a:ext>
            </a:extLst>
          </p:cNvPr>
          <p:cNvSpPr txBox="1">
            <a:spLocks/>
          </p:cNvSpPr>
          <p:nvPr userDrawn="1"/>
        </p:nvSpPr>
        <p:spPr>
          <a:xfrm>
            <a:off x="3034704" y="6353478"/>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Copyright ©2021 John Wiley &amp; Sons, Inc.</a:t>
            </a:r>
            <a:endParaRPr lang="en-US" dirty="0"/>
          </a:p>
        </p:txBody>
      </p:sp>
      <p:sp>
        <p:nvSpPr>
          <p:cNvPr id="22" name="Slide Number Placeholder 13">
            <a:extLst>
              <a:ext uri="{FF2B5EF4-FFF2-40B4-BE49-F238E27FC236}">
                <a16:creationId xmlns:a16="http://schemas.microsoft.com/office/drawing/2014/main" id="{8F88D1CF-DF1E-43AF-96A4-645012161056}"/>
              </a:ext>
            </a:extLst>
          </p:cNvPr>
          <p:cNvSpPr txBox="1">
            <a:spLocks/>
          </p:cNvSpPr>
          <p:nvPr userDrawn="1"/>
        </p:nvSpPr>
        <p:spPr>
          <a:xfrm>
            <a:off x="6463704" y="6353478"/>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23" name="Content Placeholder 22">
            <a:extLst>
              <a:ext uri="{FF2B5EF4-FFF2-40B4-BE49-F238E27FC236}">
                <a16:creationId xmlns:a16="http://schemas.microsoft.com/office/drawing/2014/main" id="{60079023-50C5-4E31-A707-B5677DF56A12}"/>
              </a:ext>
            </a:extLst>
          </p:cNvPr>
          <p:cNvSpPr>
            <a:spLocks noGrp="1"/>
          </p:cNvSpPr>
          <p:nvPr>
            <p:ph sz="quarter" idx="29"/>
          </p:nvPr>
        </p:nvSpPr>
        <p:spPr>
          <a:xfrm>
            <a:off x="304800" y="6438900"/>
            <a:ext cx="609600" cy="288636"/>
          </a:xfrm>
          <a:prstGeom prst="rect">
            <a:avLst/>
          </a:prstGeom>
        </p:spPr>
        <p:txBody>
          <a:bodyPr anchor="ctr"/>
          <a:lstStyle>
            <a:lvl1pPr>
              <a:buNone/>
              <a:defRPr sz="1200"/>
            </a:lvl1pPr>
          </a:lstStyle>
          <a:p>
            <a:pPr lvl="0"/>
            <a:endParaRPr lang="en-US" dirty="0"/>
          </a:p>
        </p:txBody>
      </p:sp>
    </p:spTree>
    <p:extLst>
      <p:ext uri="{BB962C8B-B14F-4D97-AF65-F5344CB8AC3E}">
        <p14:creationId xmlns:p14="http://schemas.microsoft.com/office/powerpoint/2010/main" val="3424813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Figure and Content">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485775"/>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564988"/>
            <a:ext cx="8534400" cy="340012"/>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7" name="Content Placeholder"/>
          <p:cNvSpPr>
            <a:spLocks noGrp="1"/>
          </p:cNvSpPr>
          <p:nvPr>
            <p:ph sz="quarter" idx="17"/>
          </p:nvPr>
        </p:nvSpPr>
        <p:spPr>
          <a:xfrm>
            <a:off x="304800" y="21336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Content Placeholder"/>
          <p:cNvSpPr>
            <a:spLocks noGrp="1"/>
          </p:cNvSpPr>
          <p:nvPr>
            <p:ph sz="quarter" idx="18"/>
          </p:nvPr>
        </p:nvSpPr>
        <p:spPr>
          <a:xfrm>
            <a:off x="304800" y="2497666"/>
            <a:ext cx="8534400" cy="299595"/>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9" name="Content Placeholder"/>
          <p:cNvSpPr>
            <a:spLocks noGrp="1"/>
          </p:cNvSpPr>
          <p:nvPr>
            <p:ph sz="quarter" idx="19"/>
          </p:nvPr>
        </p:nvSpPr>
        <p:spPr>
          <a:xfrm>
            <a:off x="304800" y="2853265"/>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0" name="Content Placeholder"/>
          <p:cNvSpPr>
            <a:spLocks noGrp="1"/>
          </p:cNvSpPr>
          <p:nvPr>
            <p:ph sz="quarter" idx="20"/>
          </p:nvPr>
        </p:nvSpPr>
        <p:spPr>
          <a:xfrm>
            <a:off x="304800" y="318346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1" name="Content Placeholder"/>
          <p:cNvSpPr>
            <a:spLocks noGrp="1"/>
          </p:cNvSpPr>
          <p:nvPr>
            <p:ph sz="quarter" idx="21"/>
          </p:nvPr>
        </p:nvSpPr>
        <p:spPr>
          <a:xfrm>
            <a:off x="304800" y="35052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2" name="Content Placeholder"/>
          <p:cNvSpPr>
            <a:spLocks noGrp="1"/>
          </p:cNvSpPr>
          <p:nvPr>
            <p:ph sz="quarter" idx="22"/>
          </p:nvPr>
        </p:nvSpPr>
        <p:spPr>
          <a:xfrm>
            <a:off x="304800" y="3860799"/>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3" name="Content Placeholder"/>
          <p:cNvSpPr>
            <a:spLocks noGrp="1"/>
          </p:cNvSpPr>
          <p:nvPr>
            <p:ph sz="quarter" idx="23"/>
          </p:nvPr>
        </p:nvSpPr>
        <p:spPr>
          <a:xfrm>
            <a:off x="304800" y="419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4" name="Content Placeholder"/>
          <p:cNvSpPr>
            <a:spLocks noGrp="1"/>
          </p:cNvSpPr>
          <p:nvPr>
            <p:ph sz="quarter" idx="24"/>
          </p:nvPr>
        </p:nvSpPr>
        <p:spPr>
          <a:xfrm>
            <a:off x="304800" y="4535514"/>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5" name="Content Placeholder"/>
          <p:cNvSpPr>
            <a:spLocks noGrp="1"/>
          </p:cNvSpPr>
          <p:nvPr>
            <p:ph sz="quarter" idx="25"/>
          </p:nvPr>
        </p:nvSpPr>
        <p:spPr>
          <a:xfrm>
            <a:off x="304800" y="486833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6" name="Content Placeholder"/>
          <p:cNvSpPr>
            <a:spLocks noGrp="1"/>
          </p:cNvSpPr>
          <p:nvPr>
            <p:ph sz="quarter" idx="26"/>
          </p:nvPr>
        </p:nvSpPr>
        <p:spPr>
          <a:xfrm>
            <a:off x="304800" y="519853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7" name="Content Placeholder"/>
          <p:cNvSpPr>
            <a:spLocks noGrp="1"/>
          </p:cNvSpPr>
          <p:nvPr>
            <p:ph sz="quarter" idx="27"/>
          </p:nvPr>
        </p:nvSpPr>
        <p:spPr>
          <a:xfrm>
            <a:off x="304800" y="552032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8" name="Content Placeholder"/>
          <p:cNvSpPr>
            <a:spLocks noGrp="1"/>
          </p:cNvSpPr>
          <p:nvPr>
            <p:ph sz="quarter" idx="28"/>
          </p:nvPr>
        </p:nvSpPr>
        <p:spPr>
          <a:xfrm>
            <a:off x="304800" y="583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21" name="Footer Placeholder 14">
            <a:extLst>
              <a:ext uri="{FF2B5EF4-FFF2-40B4-BE49-F238E27FC236}">
                <a16:creationId xmlns:a16="http://schemas.microsoft.com/office/drawing/2014/main" id="{758FC12B-4EEA-4C57-9B70-4DC192AF3245}"/>
              </a:ext>
            </a:extLst>
          </p:cNvPr>
          <p:cNvSpPr txBox="1">
            <a:spLocks/>
          </p:cNvSpPr>
          <p:nvPr userDrawn="1"/>
        </p:nvSpPr>
        <p:spPr>
          <a:xfrm>
            <a:off x="3034704" y="6353478"/>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Copyright ©2021 John Wiley &amp; Sons, Inc.</a:t>
            </a:r>
            <a:endParaRPr lang="en-US" dirty="0"/>
          </a:p>
        </p:txBody>
      </p:sp>
      <p:sp>
        <p:nvSpPr>
          <p:cNvPr id="22" name="Slide Number Placeholder 13">
            <a:extLst>
              <a:ext uri="{FF2B5EF4-FFF2-40B4-BE49-F238E27FC236}">
                <a16:creationId xmlns:a16="http://schemas.microsoft.com/office/drawing/2014/main" id="{8F88D1CF-DF1E-43AF-96A4-645012161056}"/>
              </a:ext>
            </a:extLst>
          </p:cNvPr>
          <p:cNvSpPr txBox="1">
            <a:spLocks/>
          </p:cNvSpPr>
          <p:nvPr userDrawn="1"/>
        </p:nvSpPr>
        <p:spPr>
          <a:xfrm>
            <a:off x="6463704" y="6353478"/>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23" name="Content Placeholder 22">
            <a:extLst>
              <a:ext uri="{FF2B5EF4-FFF2-40B4-BE49-F238E27FC236}">
                <a16:creationId xmlns:a16="http://schemas.microsoft.com/office/drawing/2014/main" id="{60079023-50C5-4E31-A707-B5677DF56A12}"/>
              </a:ext>
            </a:extLst>
          </p:cNvPr>
          <p:cNvSpPr>
            <a:spLocks noGrp="1"/>
          </p:cNvSpPr>
          <p:nvPr>
            <p:ph sz="quarter" idx="29"/>
          </p:nvPr>
        </p:nvSpPr>
        <p:spPr>
          <a:xfrm>
            <a:off x="304800" y="6438900"/>
            <a:ext cx="609600" cy="288636"/>
          </a:xfrm>
          <a:prstGeom prst="rect">
            <a:avLst/>
          </a:prstGeom>
        </p:spPr>
        <p:txBody>
          <a:bodyPr anchor="ctr"/>
          <a:lstStyle>
            <a:lvl1pPr>
              <a:buNone/>
              <a:defRPr sz="1200"/>
            </a:lvl1pPr>
          </a:lstStyle>
          <a:p>
            <a:pPr lvl="0"/>
            <a:endParaRPr lang="en-US" dirty="0"/>
          </a:p>
        </p:txBody>
      </p:sp>
      <p:sp>
        <p:nvSpPr>
          <p:cNvPr id="19" name="Picture Placeholder 18">
            <a:extLst>
              <a:ext uri="{FF2B5EF4-FFF2-40B4-BE49-F238E27FC236}">
                <a16:creationId xmlns:a16="http://schemas.microsoft.com/office/drawing/2014/main" id="{A9F3FCE2-CB48-461D-BC76-BA3D0AE35614}"/>
              </a:ext>
            </a:extLst>
          </p:cNvPr>
          <p:cNvSpPr>
            <a:spLocks noGrp="1"/>
          </p:cNvSpPr>
          <p:nvPr>
            <p:ph type="pic" sz="quarter" idx="31"/>
          </p:nvPr>
        </p:nvSpPr>
        <p:spPr>
          <a:xfrm>
            <a:off x="3657600" y="3700463"/>
            <a:ext cx="1981200" cy="604837"/>
          </a:xfrm>
          <a:prstGeom prst="rect">
            <a:avLst/>
          </a:prstGeom>
        </p:spPr>
        <p:txBody>
          <a:bodyPr/>
          <a:lstStyle/>
          <a:p>
            <a:endParaRPr lang="en-US"/>
          </a:p>
        </p:txBody>
      </p:sp>
      <p:sp>
        <p:nvSpPr>
          <p:cNvPr id="24" name="Table Placeholder 23">
            <a:extLst>
              <a:ext uri="{FF2B5EF4-FFF2-40B4-BE49-F238E27FC236}">
                <a16:creationId xmlns:a16="http://schemas.microsoft.com/office/drawing/2014/main" id="{0CEDE855-FFFF-484D-A79A-DB1B56FE8493}"/>
              </a:ext>
            </a:extLst>
          </p:cNvPr>
          <p:cNvSpPr>
            <a:spLocks noGrp="1"/>
          </p:cNvSpPr>
          <p:nvPr>
            <p:ph type="tbl" sz="quarter" idx="32"/>
          </p:nvPr>
        </p:nvSpPr>
        <p:spPr>
          <a:xfrm>
            <a:off x="6019800" y="3429000"/>
            <a:ext cx="2057400" cy="909638"/>
          </a:xfrm>
          <a:prstGeom prst="rect">
            <a:avLst/>
          </a:prstGeom>
        </p:spPr>
        <p:txBody>
          <a:bodyPr/>
          <a:lstStyle/>
          <a:p>
            <a:endParaRPr lang="en-US"/>
          </a:p>
        </p:txBody>
      </p:sp>
      <p:sp>
        <p:nvSpPr>
          <p:cNvPr id="26" name="Picture Placeholder 25">
            <a:extLst>
              <a:ext uri="{FF2B5EF4-FFF2-40B4-BE49-F238E27FC236}">
                <a16:creationId xmlns:a16="http://schemas.microsoft.com/office/drawing/2014/main" id="{7A962E8E-4EDE-4443-A3BC-E42CE4F51981}"/>
              </a:ext>
            </a:extLst>
          </p:cNvPr>
          <p:cNvSpPr>
            <a:spLocks noGrp="1"/>
          </p:cNvSpPr>
          <p:nvPr>
            <p:ph type="pic" sz="quarter" idx="33"/>
          </p:nvPr>
        </p:nvSpPr>
        <p:spPr>
          <a:xfrm>
            <a:off x="3733800" y="4648200"/>
            <a:ext cx="1905000" cy="641350"/>
          </a:xfrm>
          <a:prstGeom prst="rect">
            <a:avLst/>
          </a:prstGeom>
        </p:spPr>
        <p:txBody>
          <a:bodyPr/>
          <a:lstStyle/>
          <a:p>
            <a:endParaRPr lang="en-US"/>
          </a:p>
        </p:txBody>
      </p:sp>
      <p:sp>
        <p:nvSpPr>
          <p:cNvPr id="4" name="Picture Placeholder 3">
            <a:extLst>
              <a:ext uri="{FF2B5EF4-FFF2-40B4-BE49-F238E27FC236}">
                <a16:creationId xmlns:a16="http://schemas.microsoft.com/office/drawing/2014/main" id="{DC0B31ED-7F3A-46E7-8015-B0461A8048CD}"/>
              </a:ext>
            </a:extLst>
          </p:cNvPr>
          <p:cNvSpPr>
            <a:spLocks noGrp="1"/>
          </p:cNvSpPr>
          <p:nvPr>
            <p:ph type="pic" sz="quarter" idx="34"/>
          </p:nvPr>
        </p:nvSpPr>
        <p:spPr>
          <a:xfrm>
            <a:off x="6121400" y="4648200"/>
            <a:ext cx="1651000" cy="1014413"/>
          </a:xfrm>
          <a:prstGeom prst="rect">
            <a:avLst/>
          </a:prstGeom>
        </p:spPr>
        <p:txBody>
          <a:bodyPr/>
          <a:lstStyle/>
          <a:p>
            <a:endParaRPr lang="en-IN"/>
          </a:p>
        </p:txBody>
      </p:sp>
    </p:spTree>
    <p:extLst>
      <p:ext uri="{BB962C8B-B14F-4D97-AF65-F5344CB8AC3E}">
        <p14:creationId xmlns:p14="http://schemas.microsoft.com/office/powerpoint/2010/main" val="42894116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752600"/>
            <a:ext cx="8534400" cy="685800"/>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3" name="Slide Number Placeholder"/>
          <p:cNvSpPr>
            <a:spLocks noGrp="1"/>
          </p:cNvSpPr>
          <p:nvPr>
            <p:ph type="sldNum" sz="quarter" idx="10"/>
          </p:nvPr>
        </p:nvSpPr>
        <p:spPr/>
        <p:txBody>
          <a:bodyPr/>
          <a:lstStyle>
            <a:lvl1pPr>
              <a:defRPr>
                <a:latin typeface="Calibri" pitchFamily="34" charset="0"/>
              </a:defRPr>
            </a:lvl1pPr>
          </a:lstStyle>
          <a:p>
            <a:fld id="{67B19427-F580-D146-B60E-4CADEE75497F}"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Calibri" pitchFamily="34" charset="0"/>
              </a:defRPr>
            </a:lvl1pPr>
          </a:lstStyle>
          <a:p>
            <a:r>
              <a:rPr lang="en-IN"/>
              <a:t>Copyright ©2018 John Wiley &amp; Sons, Inc.</a:t>
            </a:r>
            <a:endParaRPr lang="en-US" dirty="0"/>
          </a:p>
        </p:txBody>
      </p:sp>
      <p:sp>
        <p:nvSpPr>
          <p:cNvPr id="7" name="Content Placeholder"/>
          <p:cNvSpPr>
            <a:spLocks noGrp="1"/>
          </p:cNvSpPr>
          <p:nvPr>
            <p:ph sz="quarter" idx="17"/>
          </p:nvPr>
        </p:nvSpPr>
        <p:spPr>
          <a:xfrm>
            <a:off x="304800" y="3025776"/>
            <a:ext cx="8534400" cy="685800"/>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Slide Number Placeholder 3">
            <a:extLst>
              <a:ext uri="{FF2B5EF4-FFF2-40B4-BE49-F238E27FC236}">
                <a16:creationId xmlns:a16="http://schemas.microsoft.com/office/drawing/2014/main" id="{6E904173-06FD-482A-9CA2-6B716E8EDDA9}"/>
              </a:ext>
            </a:extLst>
          </p:cNvPr>
          <p:cNvSpPr txBox="1">
            <a:spLocks/>
          </p:cNvSpPr>
          <p:nvPr userDrawn="1"/>
        </p:nvSpPr>
        <p:spPr>
          <a:xfrm>
            <a:off x="6455078" y="6349101"/>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9" name="Footer Placeholder 4">
            <a:extLst>
              <a:ext uri="{FF2B5EF4-FFF2-40B4-BE49-F238E27FC236}">
                <a16:creationId xmlns:a16="http://schemas.microsoft.com/office/drawing/2014/main" id="{4A1D4D06-5F43-4633-8FE1-011A412CC82B}"/>
              </a:ext>
            </a:extLst>
          </p:cNvPr>
          <p:cNvSpPr txBox="1">
            <a:spLocks/>
          </p:cNvSpPr>
          <p:nvPr userDrawn="1"/>
        </p:nvSpPr>
        <p:spPr>
          <a:xfrm>
            <a:off x="3026078" y="634910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Copyright ©2021 John Wiley &amp; Sons, Inc.</a:t>
            </a:r>
            <a:endParaRPr lang="en-US" dirty="0"/>
          </a:p>
        </p:txBody>
      </p:sp>
    </p:spTree>
    <p:extLst>
      <p:ext uri="{BB962C8B-B14F-4D97-AF65-F5344CB8AC3E}">
        <p14:creationId xmlns:p14="http://schemas.microsoft.com/office/powerpoint/2010/main" val="6678552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485775"/>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524000"/>
            <a:ext cx="8534400" cy="340012"/>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7" name="Content Placeholder"/>
          <p:cNvSpPr>
            <a:spLocks noGrp="1"/>
          </p:cNvSpPr>
          <p:nvPr>
            <p:ph sz="quarter" idx="17"/>
          </p:nvPr>
        </p:nvSpPr>
        <p:spPr>
          <a:xfrm>
            <a:off x="304800" y="19050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Content Placeholder"/>
          <p:cNvSpPr>
            <a:spLocks noGrp="1"/>
          </p:cNvSpPr>
          <p:nvPr>
            <p:ph sz="quarter" idx="18"/>
          </p:nvPr>
        </p:nvSpPr>
        <p:spPr>
          <a:xfrm>
            <a:off x="304800" y="2497666"/>
            <a:ext cx="8534400" cy="299595"/>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9" name="Content Placeholder"/>
          <p:cNvSpPr>
            <a:spLocks noGrp="1"/>
          </p:cNvSpPr>
          <p:nvPr>
            <p:ph sz="quarter" idx="19"/>
          </p:nvPr>
        </p:nvSpPr>
        <p:spPr>
          <a:xfrm>
            <a:off x="304800" y="2853265"/>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0" name="Content Placeholder"/>
          <p:cNvSpPr>
            <a:spLocks noGrp="1"/>
          </p:cNvSpPr>
          <p:nvPr>
            <p:ph sz="quarter" idx="20"/>
          </p:nvPr>
        </p:nvSpPr>
        <p:spPr>
          <a:xfrm>
            <a:off x="304800" y="318346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1" name="Content Placeholder"/>
          <p:cNvSpPr>
            <a:spLocks noGrp="1"/>
          </p:cNvSpPr>
          <p:nvPr>
            <p:ph sz="quarter" idx="21"/>
          </p:nvPr>
        </p:nvSpPr>
        <p:spPr>
          <a:xfrm>
            <a:off x="304800" y="35052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2" name="Content Placeholder"/>
          <p:cNvSpPr>
            <a:spLocks noGrp="1"/>
          </p:cNvSpPr>
          <p:nvPr>
            <p:ph sz="quarter" idx="22"/>
          </p:nvPr>
        </p:nvSpPr>
        <p:spPr>
          <a:xfrm>
            <a:off x="304800" y="3860799"/>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3" name="Content Placeholder"/>
          <p:cNvSpPr>
            <a:spLocks noGrp="1"/>
          </p:cNvSpPr>
          <p:nvPr>
            <p:ph sz="quarter" idx="23"/>
          </p:nvPr>
        </p:nvSpPr>
        <p:spPr>
          <a:xfrm>
            <a:off x="304800" y="419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4" name="Content Placeholder"/>
          <p:cNvSpPr>
            <a:spLocks noGrp="1"/>
          </p:cNvSpPr>
          <p:nvPr>
            <p:ph sz="quarter" idx="24"/>
          </p:nvPr>
        </p:nvSpPr>
        <p:spPr>
          <a:xfrm>
            <a:off x="304800" y="4535514"/>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5" name="Content Placeholder"/>
          <p:cNvSpPr>
            <a:spLocks noGrp="1"/>
          </p:cNvSpPr>
          <p:nvPr>
            <p:ph sz="quarter" idx="25"/>
          </p:nvPr>
        </p:nvSpPr>
        <p:spPr>
          <a:xfrm>
            <a:off x="304800" y="486833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6" name="Content Placeholder"/>
          <p:cNvSpPr>
            <a:spLocks noGrp="1"/>
          </p:cNvSpPr>
          <p:nvPr>
            <p:ph sz="quarter" idx="26"/>
          </p:nvPr>
        </p:nvSpPr>
        <p:spPr>
          <a:xfrm>
            <a:off x="304800" y="519853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7" name="Content Placeholder"/>
          <p:cNvSpPr>
            <a:spLocks noGrp="1"/>
          </p:cNvSpPr>
          <p:nvPr>
            <p:ph sz="quarter" idx="27"/>
          </p:nvPr>
        </p:nvSpPr>
        <p:spPr>
          <a:xfrm>
            <a:off x="304800" y="552032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8" name="Content Placeholder"/>
          <p:cNvSpPr>
            <a:spLocks noGrp="1"/>
          </p:cNvSpPr>
          <p:nvPr>
            <p:ph sz="quarter" idx="28"/>
          </p:nvPr>
        </p:nvSpPr>
        <p:spPr>
          <a:xfrm>
            <a:off x="304800" y="583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21" name="Footer Placeholder 14">
            <a:extLst>
              <a:ext uri="{FF2B5EF4-FFF2-40B4-BE49-F238E27FC236}">
                <a16:creationId xmlns:a16="http://schemas.microsoft.com/office/drawing/2014/main" id="{758FC12B-4EEA-4C57-9B70-4DC192AF3245}"/>
              </a:ext>
            </a:extLst>
          </p:cNvPr>
          <p:cNvSpPr txBox="1">
            <a:spLocks/>
          </p:cNvSpPr>
          <p:nvPr userDrawn="1"/>
        </p:nvSpPr>
        <p:spPr>
          <a:xfrm>
            <a:off x="3034704" y="6353478"/>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Copyright ©2021 John Wiley &amp; Sons, Inc.</a:t>
            </a:r>
            <a:endParaRPr lang="en-US" dirty="0"/>
          </a:p>
        </p:txBody>
      </p:sp>
      <p:sp>
        <p:nvSpPr>
          <p:cNvPr id="22" name="Slide Number Placeholder 13">
            <a:extLst>
              <a:ext uri="{FF2B5EF4-FFF2-40B4-BE49-F238E27FC236}">
                <a16:creationId xmlns:a16="http://schemas.microsoft.com/office/drawing/2014/main" id="{8F88D1CF-DF1E-43AF-96A4-645012161056}"/>
              </a:ext>
            </a:extLst>
          </p:cNvPr>
          <p:cNvSpPr txBox="1">
            <a:spLocks/>
          </p:cNvSpPr>
          <p:nvPr userDrawn="1"/>
        </p:nvSpPr>
        <p:spPr>
          <a:xfrm>
            <a:off x="6463704" y="6353478"/>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23" name="Content Placeholder 22">
            <a:extLst>
              <a:ext uri="{FF2B5EF4-FFF2-40B4-BE49-F238E27FC236}">
                <a16:creationId xmlns:a16="http://schemas.microsoft.com/office/drawing/2014/main" id="{60079023-50C5-4E31-A707-B5677DF56A12}"/>
              </a:ext>
            </a:extLst>
          </p:cNvPr>
          <p:cNvSpPr>
            <a:spLocks noGrp="1"/>
          </p:cNvSpPr>
          <p:nvPr>
            <p:ph sz="quarter" idx="29"/>
          </p:nvPr>
        </p:nvSpPr>
        <p:spPr>
          <a:xfrm>
            <a:off x="304800" y="6438900"/>
            <a:ext cx="609600" cy="288636"/>
          </a:xfrm>
          <a:prstGeom prst="rect">
            <a:avLst/>
          </a:prstGeom>
        </p:spPr>
        <p:txBody>
          <a:bodyPr anchor="ctr"/>
          <a:lstStyle>
            <a:lvl1pPr>
              <a:buNone/>
              <a:defRPr sz="1200"/>
            </a:lvl1pPr>
          </a:lstStyle>
          <a:p>
            <a:pPr lvl="0"/>
            <a:endParaRPr lang="en-US" dirty="0"/>
          </a:p>
        </p:txBody>
      </p:sp>
    </p:spTree>
    <p:extLst>
      <p:ext uri="{BB962C8B-B14F-4D97-AF65-F5344CB8AC3E}">
        <p14:creationId xmlns:p14="http://schemas.microsoft.com/office/powerpoint/2010/main" val="29802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BF1C74-12D3-4D53-86DD-5DE006EFD9AA}"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1532582424"/>
      </p:ext>
    </p:extLst>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Figure and Content">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485775"/>
            <a:ext cx="8534400" cy="990600"/>
          </a:xfrm>
          <a:prstGeom prst="rect">
            <a:avLst/>
          </a:prstGeom>
        </p:spPr>
        <p:txBody>
          <a:bodyPr/>
          <a:lstStyle>
            <a:lvl1pPr>
              <a:defRPr sz="4000" b="1" i="0">
                <a:solidFill>
                  <a:schemeClr val="accent1"/>
                </a:solidFill>
                <a:latin typeface="Calibri" pitchFamily="34" charset="0"/>
                <a:ea typeface="Calibri" pitchFamily="34" charset="0"/>
                <a:cs typeface="Times New Roman" charset="0"/>
              </a:defRPr>
            </a:lvl1pPr>
          </a:lstStyle>
          <a:p>
            <a:r>
              <a:rPr lang="en-US" dirty="0"/>
              <a:t>Section or Topic Heading</a:t>
            </a:r>
          </a:p>
        </p:txBody>
      </p:sp>
      <p:sp>
        <p:nvSpPr>
          <p:cNvPr id="6" name="Content Placeholder"/>
          <p:cNvSpPr>
            <a:spLocks noGrp="1"/>
          </p:cNvSpPr>
          <p:nvPr>
            <p:ph sz="quarter" idx="16"/>
          </p:nvPr>
        </p:nvSpPr>
        <p:spPr>
          <a:xfrm>
            <a:off x="304800" y="1564988"/>
            <a:ext cx="8534400" cy="340012"/>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7" name="Content Placeholder"/>
          <p:cNvSpPr>
            <a:spLocks noGrp="1"/>
          </p:cNvSpPr>
          <p:nvPr>
            <p:ph sz="quarter" idx="17"/>
          </p:nvPr>
        </p:nvSpPr>
        <p:spPr>
          <a:xfrm>
            <a:off x="304800" y="21336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8" name="Content Placeholder"/>
          <p:cNvSpPr>
            <a:spLocks noGrp="1"/>
          </p:cNvSpPr>
          <p:nvPr>
            <p:ph sz="quarter" idx="18"/>
          </p:nvPr>
        </p:nvSpPr>
        <p:spPr>
          <a:xfrm>
            <a:off x="304800" y="2497666"/>
            <a:ext cx="8534400" cy="299595"/>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9" name="Content Placeholder"/>
          <p:cNvSpPr>
            <a:spLocks noGrp="1"/>
          </p:cNvSpPr>
          <p:nvPr>
            <p:ph sz="quarter" idx="19"/>
          </p:nvPr>
        </p:nvSpPr>
        <p:spPr>
          <a:xfrm>
            <a:off x="304800" y="2853265"/>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0" name="Content Placeholder"/>
          <p:cNvSpPr>
            <a:spLocks noGrp="1"/>
          </p:cNvSpPr>
          <p:nvPr>
            <p:ph sz="quarter" idx="20"/>
          </p:nvPr>
        </p:nvSpPr>
        <p:spPr>
          <a:xfrm>
            <a:off x="304800" y="318346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1" name="Content Placeholder"/>
          <p:cNvSpPr>
            <a:spLocks noGrp="1"/>
          </p:cNvSpPr>
          <p:nvPr>
            <p:ph sz="quarter" idx="21"/>
          </p:nvPr>
        </p:nvSpPr>
        <p:spPr>
          <a:xfrm>
            <a:off x="304800" y="350520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2" name="Content Placeholder"/>
          <p:cNvSpPr>
            <a:spLocks noGrp="1"/>
          </p:cNvSpPr>
          <p:nvPr>
            <p:ph sz="quarter" idx="22"/>
          </p:nvPr>
        </p:nvSpPr>
        <p:spPr>
          <a:xfrm>
            <a:off x="304800" y="3860799"/>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3" name="Content Placeholder"/>
          <p:cNvSpPr>
            <a:spLocks noGrp="1"/>
          </p:cNvSpPr>
          <p:nvPr>
            <p:ph sz="quarter" idx="23"/>
          </p:nvPr>
        </p:nvSpPr>
        <p:spPr>
          <a:xfrm>
            <a:off x="304800" y="419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4" name="Content Placeholder"/>
          <p:cNvSpPr>
            <a:spLocks noGrp="1"/>
          </p:cNvSpPr>
          <p:nvPr>
            <p:ph sz="quarter" idx="24"/>
          </p:nvPr>
        </p:nvSpPr>
        <p:spPr>
          <a:xfrm>
            <a:off x="304800" y="4535514"/>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5" name="Content Placeholder"/>
          <p:cNvSpPr>
            <a:spLocks noGrp="1"/>
          </p:cNvSpPr>
          <p:nvPr>
            <p:ph sz="quarter" idx="25"/>
          </p:nvPr>
        </p:nvSpPr>
        <p:spPr>
          <a:xfrm>
            <a:off x="304800" y="4868330"/>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6" name="Content Placeholder"/>
          <p:cNvSpPr>
            <a:spLocks noGrp="1"/>
          </p:cNvSpPr>
          <p:nvPr>
            <p:ph sz="quarter" idx="26"/>
          </p:nvPr>
        </p:nvSpPr>
        <p:spPr>
          <a:xfrm>
            <a:off x="304800" y="519853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7" name="Content Placeholder"/>
          <p:cNvSpPr>
            <a:spLocks noGrp="1"/>
          </p:cNvSpPr>
          <p:nvPr>
            <p:ph sz="quarter" idx="27"/>
          </p:nvPr>
        </p:nvSpPr>
        <p:spPr>
          <a:xfrm>
            <a:off x="304800" y="5520321"/>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18" name="Content Placeholder"/>
          <p:cNvSpPr>
            <a:spLocks noGrp="1"/>
          </p:cNvSpPr>
          <p:nvPr>
            <p:ph sz="quarter" idx="28"/>
          </p:nvPr>
        </p:nvSpPr>
        <p:spPr>
          <a:xfrm>
            <a:off x="304800" y="5836846"/>
            <a:ext cx="8534400" cy="286251"/>
          </a:xfrm>
          <a:prstGeom prst="rect">
            <a:avLst/>
          </a:prstGeom>
        </p:spPr>
        <p:txBody>
          <a:bodyPr/>
          <a:lstStyle>
            <a:lvl1pPr marL="0" indent="0">
              <a:buNone/>
              <a:defRPr sz="2800" b="0" i="0">
                <a:latin typeface="Calibri" pitchFamily="34" charset="0"/>
                <a:ea typeface="Calibri" pitchFamily="34" charset="0"/>
                <a:cs typeface="Times New Roman" charset="0"/>
              </a:defRPr>
            </a:lvl1pPr>
          </a:lstStyle>
          <a:p>
            <a:pPr lvl="0"/>
            <a:endParaRPr lang="en-US" dirty="0"/>
          </a:p>
        </p:txBody>
      </p:sp>
      <p:sp>
        <p:nvSpPr>
          <p:cNvPr id="21" name="Footer Placeholder 14">
            <a:extLst>
              <a:ext uri="{FF2B5EF4-FFF2-40B4-BE49-F238E27FC236}">
                <a16:creationId xmlns:a16="http://schemas.microsoft.com/office/drawing/2014/main" id="{758FC12B-4EEA-4C57-9B70-4DC192AF3245}"/>
              </a:ext>
            </a:extLst>
          </p:cNvPr>
          <p:cNvSpPr txBox="1">
            <a:spLocks/>
          </p:cNvSpPr>
          <p:nvPr userDrawn="1"/>
        </p:nvSpPr>
        <p:spPr>
          <a:xfrm>
            <a:off x="3034704" y="6353478"/>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Copyright ©2021 John Wiley &amp; Sons, Inc.</a:t>
            </a:r>
            <a:endParaRPr lang="en-US" dirty="0"/>
          </a:p>
        </p:txBody>
      </p:sp>
      <p:sp>
        <p:nvSpPr>
          <p:cNvPr id="22" name="Slide Number Placeholder 13">
            <a:extLst>
              <a:ext uri="{FF2B5EF4-FFF2-40B4-BE49-F238E27FC236}">
                <a16:creationId xmlns:a16="http://schemas.microsoft.com/office/drawing/2014/main" id="{8F88D1CF-DF1E-43AF-96A4-645012161056}"/>
              </a:ext>
            </a:extLst>
          </p:cNvPr>
          <p:cNvSpPr txBox="1">
            <a:spLocks/>
          </p:cNvSpPr>
          <p:nvPr userDrawn="1"/>
        </p:nvSpPr>
        <p:spPr>
          <a:xfrm>
            <a:off x="6463704" y="6353478"/>
            <a:ext cx="238125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solidFill>
                <a:latin typeface="Calibri" pitchFamily="34" charset="0"/>
                <a:ea typeface="Calibri" pitchFamily="34" charset="0"/>
                <a:cs typeface="Times New Roman"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B19427-F580-D146-B60E-4CADEE75497F}" type="slidenum">
              <a:rPr lang="en-US" smtClean="0"/>
              <a:pPr/>
              <a:t>‹#›</a:t>
            </a:fld>
            <a:endParaRPr lang="en-US" dirty="0"/>
          </a:p>
        </p:txBody>
      </p:sp>
      <p:sp>
        <p:nvSpPr>
          <p:cNvPr id="23" name="Content Placeholder 22">
            <a:extLst>
              <a:ext uri="{FF2B5EF4-FFF2-40B4-BE49-F238E27FC236}">
                <a16:creationId xmlns:a16="http://schemas.microsoft.com/office/drawing/2014/main" id="{60079023-50C5-4E31-A707-B5677DF56A12}"/>
              </a:ext>
            </a:extLst>
          </p:cNvPr>
          <p:cNvSpPr>
            <a:spLocks noGrp="1"/>
          </p:cNvSpPr>
          <p:nvPr>
            <p:ph sz="quarter" idx="29"/>
          </p:nvPr>
        </p:nvSpPr>
        <p:spPr>
          <a:xfrm>
            <a:off x="304800" y="6438900"/>
            <a:ext cx="609600" cy="288636"/>
          </a:xfrm>
          <a:prstGeom prst="rect">
            <a:avLst/>
          </a:prstGeom>
        </p:spPr>
        <p:txBody>
          <a:bodyPr anchor="ctr"/>
          <a:lstStyle>
            <a:lvl1pPr>
              <a:buNone/>
              <a:defRPr sz="1200"/>
            </a:lvl1pPr>
          </a:lstStyle>
          <a:p>
            <a:pPr lvl="0"/>
            <a:endParaRPr lang="en-US" dirty="0"/>
          </a:p>
        </p:txBody>
      </p:sp>
      <p:sp>
        <p:nvSpPr>
          <p:cNvPr id="19" name="Picture Placeholder 18">
            <a:extLst>
              <a:ext uri="{FF2B5EF4-FFF2-40B4-BE49-F238E27FC236}">
                <a16:creationId xmlns:a16="http://schemas.microsoft.com/office/drawing/2014/main" id="{A9F3FCE2-CB48-461D-BC76-BA3D0AE35614}"/>
              </a:ext>
            </a:extLst>
          </p:cNvPr>
          <p:cNvSpPr>
            <a:spLocks noGrp="1"/>
          </p:cNvSpPr>
          <p:nvPr>
            <p:ph type="pic" sz="quarter" idx="31"/>
          </p:nvPr>
        </p:nvSpPr>
        <p:spPr>
          <a:xfrm>
            <a:off x="3657600" y="3700463"/>
            <a:ext cx="1981200" cy="604837"/>
          </a:xfrm>
          <a:prstGeom prst="rect">
            <a:avLst/>
          </a:prstGeom>
        </p:spPr>
        <p:txBody>
          <a:bodyPr/>
          <a:lstStyle/>
          <a:p>
            <a:endParaRPr lang="en-US"/>
          </a:p>
        </p:txBody>
      </p:sp>
      <p:sp>
        <p:nvSpPr>
          <p:cNvPr id="24" name="Table Placeholder 23">
            <a:extLst>
              <a:ext uri="{FF2B5EF4-FFF2-40B4-BE49-F238E27FC236}">
                <a16:creationId xmlns:a16="http://schemas.microsoft.com/office/drawing/2014/main" id="{0CEDE855-FFFF-484D-A79A-DB1B56FE8493}"/>
              </a:ext>
            </a:extLst>
          </p:cNvPr>
          <p:cNvSpPr>
            <a:spLocks noGrp="1"/>
          </p:cNvSpPr>
          <p:nvPr>
            <p:ph type="tbl" sz="quarter" idx="32"/>
          </p:nvPr>
        </p:nvSpPr>
        <p:spPr>
          <a:xfrm>
            <a:off x="6019800" y="3429000"/>
            <a:ext cx="2057400" cy="909638"/>
          </a:xfrm>
          <a:prstGeom prst="rect">
            <a:avLst/>
          </a:prstGeom>
        </p:spPr>
        <p:txBody>
          <a:bodyPr/>
          <a:lstStyle/>
          <a:p>
            <a:endParaRPr lang="en-US"/>
          </a:p>
        </p:txBody>
      </p:sp>
      <p:sp>
        <p:nvSpPr>
          <p:cNvPr id="26" name="Picture Placeholder 25">
            <a:extLst>
              <a:ext uri="{FF2B5EF4-FFF2-40B4-BE49-F238E27FC236}">
                <a16:creationId xmlns:a16="http://schemas.microsoft.com/office/drawing/2014/main" id="{7A962E8E-4EDE-4443-A3BC-E42CE4F51981}"/>
              </a:ext>
            </a:extLst>
          </p:cNvPr>
          <p:cNvSpPr>
            <a:spLocks noGrp="1"/>
          </p:cNvSpPr>
          <p:nvPr>
            <p:ph type="pic" sz="quarter" idx="33"/>
          </p:nvPr>
        </p:nvSpPr>
        <p:spPr>
          <a:xfrm>
            <a:off x="3733800" y="4648200"/>
            <a:ext cx="1905000" cy="641350"/>
          </a:xfrm>
          <a:prstGeom prst="rect">
            <a:avLst/>
          </a:prstGeom>
        </p:spPr>
        <p:txBody>
          <a:bodyPr/>
          <a:lstStyle/>
          <a:p>
            <a:endParaRPr lang="en-US"/>
          </a:p>
        </p:txBody>
      </p:sp>
      <p:sp>
        <p:nvSpPr>
          <p:cNvPr id="4" name="Table Placeholder 3">
            <a:extLst>
              <a:ext uri="{FF2B5EF4-FFF2-40B4-BE49-F238E27FC236}">
                <a16:creationId xmlns:a16="http://schemas.microsoft.com/office/drawing/2014/main" id="{45E00425-5ED4-421F-AEAB-34EBD4854605}"/>
              </a:ext>
            </a:extLst>
          </p:cNvPr>
          <p:cNvSpPr>
            <a:spLocks noGrp="1"/>
          </p:cNvSpPr>
          <p:nvPr>
            <p:ph type="tbl" sz="quarter" idx="34"/>
          </p:nvPr>
        </p:nvSpPr>
        <p:spPr>
          <a:xfrm>
            <a:off x="6121400" y="4535488"/>
            <a:ext cx="2108200" cy="874712"/>
          </a:xfrm>
          <a:prstGeom prst="rect">
            <a:avLst/>
          </a:prstGeom>
        </p:spPr>
        <p:txBody>
          <a:bodyPr/>
          <a:lstStyle/>
          <a:p>
            <a:endParaRPr lang="en-IN"/>
          </a:p>
        </p:txBody>
      </p:sp>
    </p:spTree>
    <p:extLst>
      <p:ext uri="{BB962C8B-B14F-4D97-AF65-F5344CB8AC3E}">
        <p14:creationId xmlns:p14="http://schemas.microsoft.com/office/powerpoint/2010/main" val="6866135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p>
            <a:fld id="{6F68A802-CE75-4271-9677-3C53902C8D21}"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329151344"/>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959E81-7110-475E-AA48-B1B1F1AC8A8A}"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3999461436"/>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p>
            <a:fld id="{39F10D22-E803-42D9-B6F9-DEDE3E1A8751}"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2534486552"/>
      </p:ext>
    </p:extLst>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76BA5D-E638-4DE6-BED1-E4FF649529EA}"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3167233445"/>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1FBD84-EEE3-4D38-A0A1-5A1B6E98A8B3}" type="datetime1">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1949828142"/>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50952E-8D32-4721-B94A-AB2EF29F3AD3}" type="datetime1">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2115785655"/>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1ABE7-5DB8-421C-AE6D-93346AF35DA6}" type="datetime1">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60628-5F1D-44E4-9593-9C2BF515535C}"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7840169"/>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221EFA-D468-41EA-94A9-C47F30F680EE}"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2586896937"/>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C09B5D-DCDD-457D-9FA8-F071056E4DE0}"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1149813819"/>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2F0C7E-45CC-48F1-9F73-EEBEDC565FA6}" type="datetime1">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2677428460"/>
      </p:ext>
    </p:extLst>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7655BA-F941-4882-A4F3-E9084EB24753}"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3017815782"/>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92466A-3980-4C5E-A127-6D8EB20FD39F}"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2742432383"/>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C78A87-9433-4386-83C1-817C42349826}"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60628-5F1D-44E4-9593-9C2BF515535C}" type="slidenum">
              <a:rPr lang="en-US" smtClean="0"/>
              <a:t>‹#›</a:t>
            </a:fld>
            <a:endParaRPr lang="en-US"/>
          </a:p>
        </p:txBody>
      </p:sp>
    </p:spTree>
    <p:extLst>
      <p:ext uri="{BB962C8B-B14F-4D97-AF65-F5344CB8AC3E}">
        <p14:creationId xmlns:p14="http://schemas.microsoft.com/office/powerpoint/2010/main" val="3650318306"/>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5F91E3-D025-45A2-B375-9C1A3611C379}" type="datetime1">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60628-5F1D-44E4-9593-9C2BF515535C}"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1415115"/>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6C491CE-6187-42F6-B262-A5EAD48CB0E3}" type="datetime1">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1100202321"/>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47CD5-14DF-48EA-AEFD-68403FA7E865}" type="datetime1">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212A8B-4FC5-4F9B-BAD0-392E604C503A}"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89102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E50AFE-FF11-4769-BE69-360CF2278433}"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1905959190"/>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D0AC49-E5A8-465F-A0E9-2F277BBBE776}" type="datetime1">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212A8B-4FC5-4F9B-BAD0-392E604C503A}" type="slidenum">
              <a:rPr lang="en-US" smtClean="0"/>
              <a:t>‹#›</a:t>
            </a:fld>
            <a:endParaRPr lang="en-US"/>
          </a:p>
        </p:txBody>
      </p:sp>
    </p:spTree>
    <p:extLst>
      <p:ext uri="{BB962C8B-B14F-4D97-AF65-F5344CB8AC3E}">
        <p14:creationId xmlns:p14="http://schemas.microsoft.com/office/powerpoint/2010/main" val="3104389524"/>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18AF3-D971-46B2-BC4F-4203280760C9}" type="datetime1">
              <a:rPr lang="en-US" smtClean="0"/>
              <a:t>2/23/2022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12A8B-4FC5-4F9B-BAD0-392E604C503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C87FDD-8415-4003-84C6-76203B3FE58A}" type="datetime1">
              <a:rPr lang="en-US" smtClean="0"/>
              <a:t>2/23/2022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C8B8CA-2216-4CAE-A792-16EE3EEAD215}" type="slidenum">
              <a:rPr lang="en-US" smtClean="0"/>
              <a:t>‹#›</a:t>
            </a:fld>
            <a:endParaRPr lang="en-US"/>
          </a:p>
        </p:txBody>
      </p:sp>
    </p:spTree>
    <p:extLst>
      <p:ext uri="{BB962C8B-B14F-4D97-AF65-F5344CB8AC3E}">
        <p14:creationId xmlns:p14="http://schemas.microsoft.com/office/powerpoint/2010/main" val="335696039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F6E607-94FC-46A8-B7D6-A2005AFC3478}" type="datetime1">
              <a:rPr lang="en-US" smtClean="0"/>
              <a:t>2/23/2022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2367A6-9AF6-42D4-87A8-4214FD58108D}" type="slidenum">
              <a:rPr lang="en-US" smtClean="0"/>
              <a:t>‹#›</a:t>
            </a:fld>
            <a:endParaRPr lang="en-US"/>
          </a:p>
        </p:txBody>
      </p:sp>
    </p:spTree>
    <p:extLst>
      <p:ext uri="{BB962C8B-B14F-4D97-AF65-F5344CB8AC3E}">
        <p14:creationId xmlns:p14="http://schemas.microsoft.com/office/powerpoint/2010/main" val="70126313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1"/>
            <a:ext cx="8534400" cy="9906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Calibri" pitchFamily="34" charset="0"/>
                <a:ea typeface="Calibri" pitchFamily="34"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Calibri" pitchFamily="34" charset="0"/>
                <a:ea typeface="Calibri" pitchFamily="34" charset="0"/>
                <a:cs typeface="Times New Roman" charset="0"/>
              </a:defRPr>
            </a:lvl1pPr>
          </a:lstStyle>
          <a:p>
            <a:r>
              <a:rPr lang="en-IN"/>
              <a:t>Copyright ©2018 John Wiley &amp; Sons, Inc.</a:t>
            </a:r>
            <a:endParaRPr lang="en-US" dirty="0"/>
          </a:p>
        </p:txBody>
      </p:sp>
    </p:spTree>
    <p:extLst>
      <p:ext uri="{BB962C8B-B14F-4D97-AF65-F5344CB8AC3E}">
        <p14:creationId xmlns:p14="http://schemas.microsoft.com/office/powerpoint/2010/main" val="423737692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Lst>
  <p:hf hdr="0" dt="0"/>
  <p:txStyles>
    <p:titleStyle>
      <a:lvl1pPr algn="l" defTabSz="914400" rtl="0" eaLnBrk="1" latinLnBrk="0" hangingPunct="1">
        <a:lnSpc>
          <a:spcPct val="90000"/>
        </a:lnSpc>
        <a:spcBef>
          <a:spcPct val="0"/>
        </a:spcBef>
        <a:buNone/>
        <a:defRPr sz="4000" b="0" i="0" kern="1200">
          <a:solidFill>
            <a:schemeClr val="accent1"/>
          </a:solidFill>
          <a:latin typeface="Calibri" pitchFamily="34" charset="0"/>
          <a:ea typeface="Calibri" pitchFamily="34"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1"/>
            <a:ext cx="8534400" cy="990600"/>
          </a:xfrm>
          <a:prstGeom prst="rect">
            <a:avLst/>
          </a:prstGeom>
        </p:spPr>
        <p:txBody>
          <a:bodyPr vert="horz" lIns="91440" tIns="45720" rIns="91440" bIns="45720" rtlCol="0" anchor="t">
            <a:normAutofit/>
          </a:bodyPr>
          <a:lstStyle/>
          <a:p>
            <a:r>
              <a:rPr lang="en-US" dirty="0"/>
              <a:t>Click to edit Master title style</a:t>
            </a:r>
          </a:p>
        </p:txBody>
      </p:sp>
      <p:sp>
        <p:nvSpPr>
          <p:cNvPr id="7" name="Rectangle 6"/>
          <p:cNvSpPr/>
          <p:nvPr userDrawn="1"/>
        </p:nvSpPr>
        <p:spPr>
          <a:xfrm>
            <a:off x="0" y="0"/>
            <a:ext cx="9144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cxnSp>
        <p:nvCxnSpPr>
          <p:cNvPr id="8" name="Straight Connector 7"/>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solidFill>
                <a:latin typeface="Calibri" pitchFamily="34" charset="0"/>
                <a:ea typeface="Calibri" pitchFamily="34" charset="0"/>
                <a:cs typeface="Times New Roman" charset="0"/>
              </a:defRPr>
            </a:lvl1pPr>
          </a:lstStyle>
          <a:p>
            <a:fld id="{67B19427-F580-D146-B60E-4CADEE75497F}" type="slidenum">
              <a:rPr lang="en-US" smtClean="0"/>
              <a:pPr/>
              <a:t>‹#›</a:t>
            </a:fld>
            <a:endParaRPr lang="en-US" dirty="0"/>
          </a:p>
        </p:txBody>
      </p:sp>
      <p:sp>
        <p:nvSpPr>
          <p:cNvPr id="10"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solidFill>
                <a:latin typeface="Calibri" pitchFamily="34" charset="0"/>
                <a:ea typeface="Calibri" pitchFamily="34" charset="0"/>
                <a:cs typeface="Times New Roman" charset="0"/>
              </a:defRPr>
            </a:lvl1pPr>
          </a:lstStyle>
          <a:p>
            <a:r>
              <a:rPr lang="en-IN"/>
              <a:t>Copyright ©2018 John Wiley &amp; Sons, Inc.</a:t>
            </a:r>
            <a:endParaRPr lang="en-US" dirty="0"/>
          </a:p>
        </p:txBody>
      </p:sp>
    </p:spTree>
    <p:extLst>
      <p:ext uri="{BB962C8B-B14F-4D97-AF65-F5344CB8AC3E}">
        <p14:creationId xmlns:p14="http://schemas.microsoft.com/office/powerpoint/2010/main" val="66642414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Lst>
  <p:hf hdr="0" dt="0"/>
  <p:txStyles>
    <p:titleStyle>
      <a:lvl1pPr algn="l" defTabSz="914400" rtl="0" eaLnBrk="1" latinLnBrk="0" hangingPunct="1">
        <a:lnSpc>
          <a:spcPct val="90000"/>
        </a:lnSpc>
        <a:spcBef>
          <a:spcPct val="0"/>
        </a:spcBef>
        <a:buNone/>
        <a:defRPr sz="4000" b="0" i="0" kern="1200">
          <a:solidFill>
            <a:schemeClr val="accent1"/>
          </a:solidFill>
          <a:latin typeface="Calibri" pitchFamily="34" charset="0"/>
          <a:ea typeface="Calibri" pitchFamily="34"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1149350" y="354013"/>
            <a:ext cx="7607300" cy="560387"/>
          </a:xfrm>
          <a:prstGeom prst="rect">
            <a:avLst/>
          </a:prstGeom>
          <a:solidFill>
            <a:srgbClr val="003399"/>
          </a:solidFill>
          <a:ln w="63500">
            <a:solidFill>
              <a:srgbClr val="54385C"/>
            </a:solid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8" name="Rectangle 14"/>
          <p:cNvSpPr>
            <a:spLocks noGrp="1" noChangeArrowheads="1"/>
          </p:cNvSpPr>
          <p:nvPr>
            <p:ph type="body" idx="1"/>
          </p:nvPr>
        </p:nvSpPr>
        <p:spPr bwMode="auto">
          <a:xfrm>
            <a:off x="381000" y="1143000"/>
            <a:ext cx="8382000" cy="4800600"/>
          </a:xfrm>
          <a:prstGeom prst="rect">
            <a:avLst/>
          </a:prstGeom>
          <a:noFill/>
          <a:ln w="12700">
            <a:noFill/>
            <a:miter lim="800000"/>
            <a:headEnd/>
            <a:tailEnd/>
          </a:ln>
          <a:effectLst/>
        </p:spPr>
        <p:txBody>
          <a:bodyPr vert="horz" wrap="square" lIns="182562" tIns="46038" rIns="182562"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099625-4D64-4292-BDA7-59000AA26BA8}" type="datetime1">
              <a:rPr lang="en-US" smtClean="0"/>
              <a:t>2/23/2022</a:t>
            </a:fld>
            <a:endParaRPr lang="en-US"/>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60628-5F1D-44E4-9593-9C2BF515535C}" type="slidenum">
              <a:rPr lang="en-US" smtClean="0"/>
              <a:t>‹#›</a:t>
            </a:fld>
            <a:endParaRPr lang="en-US"/>
          </a:p>
        </p:txBody>
      </p:sp>
    </p:spTree>
    <p:extLst>
      <p:ext uri="{BB962C8B-B14F-4D97-AF65-F5344CB8AC3E}">
        <p14:creationId xmlns:p14="http://schemas.microsoft.com/office/powerpoint/2010/main" val="1604448559"/>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transition>
    <p:wipe dir="r"/>
  </p:transition>
  <p:hf hdr="0" ftr="0" dt="0"/>
  <p:txStyles>
    <p:titleStyle>
      <a:lvl1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1.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3.pn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6.png"/><Relationship Id="rId4" Type="http://schemas.microsoft.com/office/2007/relationships/hdphoto" Target="../media/hdphoto9.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4.wdp"/></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16.wdp"/></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17.wdp"/></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18.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533400" y="1479550"/>
            <a:ext cx="7772400" cy="2205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ts val="1200"/>
              </a:spcBef>
              <a:buClr>
                <a:srgbClr val="800000"/>
              </a:buClr>
              <a:buSzPct val="80000"/>
              <a:buFont typeface="Wingdings" pitchFamily="2" charset="2"/>
              <a:buNone/>
            </a:pPr>
            <a:r>
              <a:rPr lang="en-US" altLang="en-US" sz="2200" dirty="0">
                <a:solidFill>
                  <a:srgbClr val="000000"/>
                </a:solidFill>
                <a:latin typeface="Liberation Sans" panose="020B0604020202020204" pitchFamily="34" charset="0"/>
              </a:rPr>
              <a:t>L.O. 14-1: </a:t>
            </a:r>
            <a:r>
              <a:rPr lang="en-US" altLang="en-US" sz="2200" b="0" dirty="0">
                <a:solidFill>
                  <a:srgbClr val="000000"/>
                </a:solidFill>
                <a:latin typeface="Liberation Sans" panose="020B0604020202020204" pitchFamily="34" charset="0"/>
              </a:rPr>
              <a:t>Managerial accounting basics</a:t>
            </a:r>
          </a:p>
          <a:p>
            <a:pPr>
              <a:lnSpc>
                <a:spcPct val="125000"/>
              </a:lnSpc>
              <a:spcBef>
                <a:spcPts val="1200"/>
              </a:spcBef>
              <a:buClr>
                <a:srgbClr val="800000"/>
              </a:buClr>
              <a:buSzPct val="80000"/>
              <a:buNone/>
            </a:pPr>
            <a:r>
              <a:rPr lang="en-US" altLang="en-US" sz="2200" dirty="0">
                <a:solidFill>
                  <a:srgbClr val="000000"/>
                </a:solidFill>
                <a:latin typeface="Liberation Sans" panose="020B0604020202020204" pitchFamily="34" charset="0"/>
              </a:rPr>
              <a:t>L.O. 14-2: </a:t>
            </a:r>
            <a:r>
              <a:rPr lang="en-US" altLang="en-US" sz="2200" b="0" dirty="0">
                <a:solidFill>
                  <a:srgbClr val="000000"/>
                </a:solidFill>
                <a:latin typeface="Liberation Sans" panose="020B0604020202020204" pitchFamily="34" charset="0"/>
              </a:rPr>
              <a:t>Manufacturing cost concepts</a:t>
            </a:r>
            <a:endParaRPr lang="en-US" altLang="en-US" sz="2200" dirty="0">
              <a:solidFill>
                <a:srgbClr val="000000"/>
              </a:solidFill>
              <a:latin typeface="Liberation Sans" panose="020B0604020202020204" pitchFamily="34" charset="0"/>
            </a:endParaRPr>
          </a:p>
          <a:p>
            <a:pPr>
              <a:lnSpc>
                <a:spcPct val="125000"/>
              </a:lnSpc>
              <a:spcBef>
                <a:spcPts val="1200"/>
              </a:spcBef>
              <a:buClr>
                <a:srgbClr val="800000"/>
              </a:buClr>
              <a:buSzPct val="80000"/>
              <a:buNone/>
            </a:pPr>
            <a:r>
              <a:rPr lang="en-US" altLang="en-US" sz="2200" dirty="0">
                <a:solidFill>
                  <a:srgbClr val="000000"/>
                </a:solidFill>
                <a:latin typeface="Liberation Sans" panose="020B0604020202020204" pitchFamily="34" charset="0"/>
              </a:rPr>
              <a:t>L.O. 14-3: </a:t>
            </a:r>
            <a:r>
              <a:rPr lang="en-US" altLang="en-US" sz="2200" b="0" dirty="0">
                <a:solidFill>
                  <a:srgbClr val="000000"/>
                </a:solidFill>
                <a:latin typeface="Liberation Sans" panose="020B0604020202020204" pitchFamily="34" charset="0"/>
              </a:rPr>
              <a:t>Manufacturing costs in financial statements</a:t>
            </a:r>
          </a:p>
          <a:p>
            <a:pPr>
              <a:lnSpc>
                <a:spcPct val="125000"/>
              </a:lnSpc>
              <a:spcBef>
                <a:spcPts val="1200"/>
              </a:spcBef>
              <a:buClr>
                <a:srgbClr val="800000"/>
              </a:buClr>
              <a:buSzPct val="80000"/>
              <a:buNone/>
            </a:pPr>
            <a:r>
              <a:rPr lang="en-US" altLang="en-US" sz="2200" dirty="0">
                <a:solidFill>
                  <a:srgbClr val="000000"/>
                </a:solidFill>
                <a:latin typeface="Liberation Sans" panose="020B0604020202020204" pitchFamily="34" charset="0"/>
              </a:rPr>
              <a:t>L.O. 14-4: </a:t>
            </a:r>
            <a:r>
              <a:rPr lang="en-US" altLang="en-US" sz="2200" b="0" dirty="0">
                <a:solidFill>
                  <a:srgbClr val="000000"/>
                </a:solidFill>
                <a:latin typeface="Liberation Sans" panose="020B0604020202020204" pitchFamily="34" charset="0"/>
              </a:rPr>
              <a:t>Managerial accounting today</a:t>
            </a:r>
          </a:p>
        </p:txBody>
      </p:sp>
      <p:sp>
        <p:nvSpPr>
          <p:cNvPr id="6" name="Rectangle 5"/>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pPr algn="l"/>
            <a:r>
              <a:rPr lang="en-US" altLang="en-US" b="1" dirty="0">
                <a:latin typeface="Liberation Sans" panose="020B0604020202020204" pitchFamily="34" charset="0"/>
              </a:rPr>
              <a:t>Lecture</a:t>
            </a:r>
          </a:p>
        </p:txBody>
      </p:sp>
      <p:sp>
        <p:nvSpPr>
          <p:cNvPr id="7" name="Rectangle 5"/>
          <p:cNvSpPr>
            <a:spLocks noChangeArrowheads="1"/>
          </p:cNvSpPr>
          <p:nvPr/>
        </p:nvSpPr>
        <p:spPr bwMode="auto">
          <a:xfrm>
            <a:off x="2540000" y="274320"/>
            <a:ext cx="62411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Managerial Accounting</a:t>
            </a:r>
          </a:p>
        </p:txBody>
      </p:sp>
      <p:sp>
        <p:nvSpPr>
          <p:cNvPr id="8" name="Oval 7"/>
          <p:cNvSpPr/>
          <p:nvPr/>
        </p:nvSpPr>
        <p:spPr bwMode="auto">
          <a:xfrm>
            <a:off x="1524000" y="485775"/>
            <a:ext cx="870858" cy="514350"/>
          </a:xfrm>
          <a:prstGeom prst="ellipse">
            <a:avLst/>
          </a:prstGeom>
          <a:solidFill>
            <a:srgbClr val="A50021"/>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r>
              <a:rPr lang="en-US" sz="2800" b="1" dirty="0">
                <a:solidFill>
                  <a:srgbClr val="FFFFFF"/>
                </a:solidFill>
                <a:latin typeface="Liberation Sans" panose="020B0604020202020204" pitchFamily="34" charset="0"/>
              </a:rPr>
              <a:t>6</a:t>
            </a:r>
          </a:p>
        </p:txBody>
      </p:sp>
      <p:sp>
        <p:nvSpPr>
          <p:cNvPr id="2" name="Slide Number Placeholder 1"/>
          <p:cNvSpPr>
            <a:spLocks noGrp="1"/>
          </p:cNvSpPr>
          <p:nvPr>
            <p:ph type="sldNum" sz="quarter" idx="12"/>
          </p:nvPr>
        </p:nvSpPr>
        <p:spPr/>
        <p:txBody>
          <a:bodyPr/>
          <a:lstStyle/>
          <a:p>
            <a:fld id="{15212A8B-4FC5-4F9B-BAD0-392E604C503A}" type="slidenum">
              <a:rPr lang="en-US" smtClean="0"/>
              <a:t>1</a:t>
            </a:fld>
            <a:endParaRPr lang="en-US"/>
          </a:p>
        </p:txBody>
      </p:sp>
    </p:spTree>
    <p:extLst>
      <p:ext uri="{BB962C8B-B14F-4D97-AF65-F5344CB8AC3E}">
        <p14:creationId xmlns:p14="http://schemas.microsoft.com/office/powerpoint/2010/main" val="1949854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8" name="Text Box 3"/>
          <p:cNvSpPr txBox="1">
            <a:spLocks noChangeArrowheads="1"/>
          </p:cNvSpPr>
          <p:nvPr/>
        </p:nvSpPr>
        <p:spPr bwMode="auto">
          <a:xfrm>
            <a:off x="533400" y="1479550"/>
            <a:ext cx="7772400" cy="10509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Manufacturing costs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Product costs vs. Period costs</a:t>
            </a:r>
          </a:p>
        </p:txBody>
      </p:sp>
      <p:sp>
        <p:nvSpPr>
          <p:cNvPr id="2" name="Slide Number Placeholder 1"/>
          <p:cNvSpPr>
            <a:spLocks noGrp="1"/>
          </p:cNvSpPr>
          <p:nvPr>
            <p:ph type="sldNum" sz="quarter" idx="12"/>
          </p:nvPr>
        </p:nvSpPr>
        <p:spPr/>
        <p:txBody>
          <a:bodyPr/>
          <a:lstStyle/>
          <a:p>
            <a:fld id="{15212A8B-4FC5-4F9B-BAD0-392E604C503A}" type="slidenum">
              <a:rPr lang="en-US" smtClean="0"/>
              <a:t>10</a:t>
            </a:fld>
            <a:endParaRPr lang="en-US"/>
          </a:p>
        </p:txBody>
      </p:sp>
    </p:spTree>
    <p:extLst>
      <p:ext uri="{BB962C8B-B14F-4D97-AF65-F5344CB8AC3E}">
        <p14:creationId xmlns:p14="http://schemas.microsoft.com/office/powerpoint/2010/main" val="781880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Manufacturing Costs</a:t>
            </a:r>
          </a:p>
        </p:txBody>
      </p:sp>
      <p:sp>
        <p:nvSpPr>
          <p:cNvPr id="9"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10" name="Rectangle 13"/>
          <p:cNvSpPr>
            <a:spLocks noChangeArrowheads="1"/>
          </p:cNvSpPr>
          <p:nvPr/>
        </p:nvSpPr>
        <p:spPr bwMode="auto">
          <a:xfrm>
            <a:off x="533400" y="1335206"/>
            <a:ext cx="8001000" cy="4648200"/>
          </a:xfrm>
          <a:prstGeom prst="rect">
            <a:avLst/>
          </a:prstGeom>
          <a:solidFill>
            <a:schemeClr val="bg1"/>
          </a:solidFill>
          <a:ln>
            <a:noFill/>
          </a:ln>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46038" rIns="182562" bIns="46038"/>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60525" indent="-457200" algn="l">
              <a:defRPr sz="2400">
                <a:solidFill>
                  <a:schemeClr val="tx1"/>
                </a:solidFill>
                <a:latin typeface="Times New Roman" pitchFamily="18" charset="0"/>
              </a:defRPr>
            </a:lvl3pPr>
            <a:lvl4pPr marL="2232025" indent="-457200" algn="l">
              <a:defRPr sz="2400">
                <a:solidFill>
                  <a:schemeClr val="tx1"/>
                </a:solidFill>
                <a:latin typeface="Times New Roman" pitchFamily="18" charset="0"/>
              </a:defRPr>
            </a:lvl4pPr>
            <a:lvl5pPr marL="2803525" indent="-457200" algn="l">
              <a:defRPr sz="2400">
                <a:solidFill>
                  <a:schemeClr val="tx1"/>
                </a:solidFill>
                <a:latin typeface="Times New Roman" pitchFamily="18" charset="0"/>
              </a:defRPr>
            </a:lvl5pPr>
            <a:lvl6pPr marL="3260725" indent="-457200" eaLnBrk="0" fontAlgn="base" hangingPunct="0">
              <a:spcBef>
                <a:spcPct val="0"/>
              </a:spcBef>
              <a:spcAft>
                <a:spcPct val="0"/>
              </a:spcAft>
              <a:defRPr sz="2400">
                <a:solidFill>
                  <a:schemeClr val="tx1"/>
                </a:solidFill>
                <a:latin typeface="Times New Roman" pitchFamily="18" charset="0"/>
              </a:defRPr>
            </a:lvl6pPr>
            <a:lvl7pPr marL="3717925" indent="-457200" eaLnBrk="0" fontAlgn="base" hangingPunct="0">
              <a:spcBef>
                <a:spcPct val="0"/>
              </a:spcBef>
              <a:spcAft>
                <a:spcPct val="0"/>
              </a:spcAft>
              <a:defRPr sz="2400">
                <a:solidFill>
                  <a:schemeClr val="tx1"/>
                </a:solidFill>
                <a:latin typeface="Times New Roman" pitchFamily="18" charset="0"/>
              </a:defRPr>
            </a:lvl7pPr>
            <a:lvl8pPr marL="4175125" indent="-457200" eaLnBrk="0" fontAlgn="base" hangingPunct="0">
              <a:spcBef>
                <a:spcPct val="0"/>
              </a:spcBef>
              <a:spcAft>
                <a:spcPct val="0"/>
              </a:spcAft>
              <a:defRPr sz="2400">
                <a:solidFill>
                  <a:schemeClr val="tx1"/>
                </a:solidFill>
                <a:latin typeface="Times New Roman" pitchFamily="18" charset="0"/>
              </a:defRPr>
            </a:lvl8pPr>
            <a:lvl9pPr marL="4632325"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60000"/>
              </a:spcBef>
              <a:buClr>
                <a:schemeClr val="accent2"/>
              </a:buClr>
              <a:buSzPct val="75000"/>
              <a:buFont typeface="Wingdings" pitchFamily="2" charset="2"/>
              <a:buNone/>
            </a:pPr>
            <a:r>
              <a:rPr lang="en-US" altLang="en-US" sz="2300" dirty="0">
                <a:solidFill>
                  <a:schemeClr val="bg2"/>
                </a:solidFill>
                <a:latin typeface="Liberation Sans" panose="020B0604020202020204" pitchFamily="34" charset="0"/>
              </a:rPr>
              <a:t>Managers need useful information. A very important type of information relates to costs.</a:t>
            </a:r>
          </a:p>
          <a:p>
            <a:pPr>
              <a:lnSpc>
                <a:spcPct val="125000"/>
              </a:lnSpc>
              <a:spcBef>
                <a:spcPct val="60000"/>
              </a:spcBef>
              <a:buClr>
                <a:schemeClr val="accent2"/>
              </a:buClr>
              <a:buSzPct val="75000"/>
              <a:buFont typeface="Wingdings" pitchFamily="2" charset="2"/>
              <a:buNone/>
            </a:pPr>
            <a:r>
              <a:rPr lang="en-US" altLang="en-US" sz="2300" dirty="0">
                <a:solidFill>
                  <a:schemeClr val="bg2"/>
                </a:solidFill>
                <a:latin typeface="Liberation Sans" panose="020B0604020202020204" pitchFamily="34" charset="0"/>
              </a:rPr>
              <a:t>Managers should ask questions such as the following.</a:t>
            </a:r>
          </a:p>
          <a:p>
            <a:pPr lvl="1">
              <a:lnSpc>
                <a:spcPct val="125000"/>
              </a:lnSpc>
              <a:spcBef>
                <a:spcPct val="60000"/>
              </a:spcBef>
              <a:buClr>
                <a:schemeClr val="folHlink"/>
              </a:buClr>
              <a:buFont typeface="Wingdings" pitchFamily="2" charset="2"/>
              <a:buAutoNum type="arabicPeriod"/>
            </a:pPr>
            <a:r>
              <a:rPr lang="en-US" altLang="en-US" sz="2200" dirty="0">
                <a:solidFill>
                  <a:schemeClr val="bg2"/>
                </a:solidFill>
                <a:latin typeface="Liberation Sans" panose="020B0604020202020204" pitchFamily="34" charset="0"/>
              </a:rPr>
              <a:t>What costs are involved in making a product or providing a service?</a:t>
            </a:r>
          </a:p>
          <a:p>
            <a:pPr lvl="1">
              <a:lnSpc>
                <a:spcPct val="125000"/>
              </a:lnSpc>
              <a:spcBef>
                <a:spcPct val="60000"/>
              </a:spcBef>
              <a:buClr>
                <a:schemeClr val="folHlink"/>
              </a:buClr>
              <a:buFont typeface="Wingdings" pitchFamily="2" charset="2"/>
              <a:buAutoNum type="arabicPeriod"/>
            </a:pPr>
            <a:r>
              <a:rPr lang="en-US" altLang="en-US" sz="2200" dirty="0">
                <a:solidFill>
                  <a:schemeClr val="bg2"/>
                </a:solidFill>
                <a:latin typeface="Liberation Sans" panose="020B0604020202020204" pitchFamily="34" charset="0"/>
              </a:rPr>
              <a:t>If we decrease production volume, will costs decrease?</a:t>
            </a:r>
          </a:p>
          <a:p>
            <a:pPr lvl="1">
              <a:lnSpc>
                <a:spcPct val="125000"/>
              </a:lnSpc>
              <a:spcBef>
                <a:spcPct val="60000"/>
              </a:spcBef>
              <a:buClr>
                <a:schemeClr val="folHlink"/>
              </a:buClr>
              <a:buFont typeface="Wingdings" pitchFamily="2" charset="2"/>
              <a:buAutoNum type="arabicPeriod"/>
            </a:pPr>
            <a:r>
              <a:rPr lang="en-US" altLang="en-US" sz="2200" dirty="0">
                <a:solidFill>
                  <a:schemeClr val="bg2"/>
                </a:solidFill>
                <a:latin typeface="Liberation Sans" panose="020B0604020202020204" pitchFamily="34" charset="0"/>
              </a:rPr>
              <a:t>What impact will automation have on total costs?</a:t>
            </a:r>
          </a:p>
          <a:p>
            <a:pPr lvl="1">
              <a:lnSpc>
                <a:spcPct val="125000"/>
              </a:lnSpc>
              <a:spcBef>
                <a:spcPct val="60000"/>
              </a:spcBef>
              <a:buClr>
                <a:schemeClr val="folHlink"/>
              </a:buClr>
              <a:buFont typeface="Wingdings" pitchFamily="2" charset="2"/>
              <a:buAutoNum type="arabicPeriod"/>
            </a:pPr>
            <a:r>
              <a:rPr lang="en-US" altLang="en-US" sz="2200" dirty="0">
                <a:solidFill>
                  <a:schemeClr val="bg2"/>
                </a:solidFill>
                <a:latin typeface="Liberation Sans" panose="020B0604020202020204" pitchFamily="34" charset="0"/>
              </a:rPr>
              <a:t>How can we best control costs?</a:t>
            </a:r>
          </a:p>
        </p:txBody>
      </p:sp>
      <p:sp>
        <p:nvSpPr>
          <p:cNvPr id="2" name="Slide Number Placeholder 1"/>
          <p:cNvSpPr>
            <a:spLocks noGrp="1"/>
          </p:cNvSpPr>
          <p:nvPr>
            <p:ph type="sldNum" sz="quarter" idx="12"/>
          </p:nvPr>
        </p:nvSpPr>
        <p:spPr/>
        <p:txBody>
          <a:bodyPr/>
          <a:lstStyle/>
          <a:p>
            <a:fld id="{15212A8B-4FC5-4F9B-BAD0-392E604C503A}" type="slidenum">
              <a:rPr lang="en-US" smtClean="0"/>
              <a:t>11</a:t>
            </a:fld>
            <a:endParaRPr lang="en-US"/>
          </a:p>
        </p:txBody>
      </p:sp>
    </p:spTree>
    <p:extLst>
      <p:ext uri="{BB962C8B-B14F-4D97-AF65-F5344CB8AC3E}">
        <p14:creationId xmlns:p14="http://schemas.microsoft.com/office/powerpoint/2010/main" val="856669604"/>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2180" name="Rectangle 4"/>
          <p:cNvSpPr>
            <a:spLocks noChangeArrowheads="1"/>
          </p:cNvSpPr>
          <p:nvPr/>
        </p:nvSpPr>
        <p:spPr bwMode="auto">
          <a:xfrm>
            <a:off x="609600" y="1371600"/>
            <a:ext cx="8001000" cy="1136650"/>
          </a:xfrm>
          <a:prstGeom prst="rect">
            <a:avLst/>
          </a:prstGeom>
          <a:solidFill>
            <a:schemeClr val="bg1"/>
          </a:solidFill>
          <a:ln>
            <a:noFill/>
          </a:ln>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1440" tIns="46038" rIns="182562" bIns="46038"/>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60525" indent="-457200" algn="l">
              <a:defRPr sz="2400">
                <a:solidFill>
                  <a:schemeClr val="tx1"/>
                </a:solidFill>
                <a:latin typeface="Times New Roman" pitchFamily="18" charset="0"/>
              </a:defRPr>
            </a:lvl3pPr>
            <a:lvl4pPr marL="2232025" indent="-457200" algn="l">
              <a:defRPr sz="2400">
                <a:solidFill>
                  <a:schemeClr val="tx1"/>
                </a:solidFill>
                <a:latin typeface="Times New Roman" pitchFamily="18" charset="0"/>
              </a:defRPr>
            </a:lvl4pPr>
            <a:lvl5pPr marL="2803525" indent="-457200" algn="l">
              <a:defRPr sz="2400">
                <a:solidFill>
                  <a:schemeClr val="tx1"/>
                </a:solidFill>
                <a:latin typeface="Times New Roman" pitchFamily="18" charset="0"/>
              </a:defRPr>
            </a:lvl5pPr>
            <a:lvl6pPr marL="3260725" indent="-457200" eaLnBrk="0" fontAlgn="base" hangingPunct="0">
              <a:spcBef>
                <a:spcPct val="0"/>
              </a:spcBef>
              <a:spcAft>
                <a:spcPct val="0"/>
              </a:spcAft>
              <a:defRPr sz="2400">
                <a:solidFill>
                  <a:schemeClr val="tx1"/>
                </a:solidFill>
                <a:latin typeface="Times New Roman" pitchFamily="18" charset="0"/>
              </a:defRPr>
            </a:lvl6pPr>
            <a:lvl7pPr marL="3717925" indent="-457200" eaLnBrk="0" fontAlgn="base" hangingPunct="0">
              <a:spcBef>
                <a:spcPct val="0"/>
              </a:spcBef>
              <a:spcAft>
                <a:spcPct val="0"/>
              </a:spcAft>
              <a:defRPr sz="2400">
                <a:solidFill>
                  <a:schemeClr val="tx1"/>
                </a:solidFill>
                <a:latin typeface="Times New Roman" pitchFamily="18" charset="0"/>
              </a:defRPr>
            </a:lvl7pPr>
            <a:lvl8pPr marL="4175125" indent="-457200" eaLnBrk="0" fontAlgn="base" hangingPunct="0">
              <a:spcBef>
                <a:spcPct val="0"/>
              </a:spcBef>
              <a:spcAft>
                <a:spcPct val="0"/>
              </a:spcAft>
              <a:defRPr sz="2400">
                <a:solidFill>
                  <a:schemeClr val="tx1"/>
                </a:solidFill>
                <a:latin typeface="Times New Roman" pitchFamily="18" charset="0"/>
              </a:defRPr>
            </a:lvl8pPr>
            <a:lvl9pPr marL="4632325" indent="-457200" eaLnBrk="0" fontAlgn="base" hangingPunct="0">
              <a:spcBef>
                <a:spcPct val="0"/>
              </a:spcBef>
              <a:spcAft>
                <a:spcPct val="0"/>
              </a:spcAft>
              <a:defRPr sz="2400">
                <a:solidFill>
                  <a:schemeClr val="tx1"/>
                </a:solidFill>
                <a:latin typeface="Times New Roman" pitchFamily="18" charset="0"/>
              </a:defRPr>
            </a:lvl9pPr>
          </a:lstStyle>
          <a:p>
            <a:pPr>
              <a:lnSpc>
                <a:spcPct val="130000"/>
              </a:lnSpc>
              <a:spcBef>
                <a:spcPct val="50000"/>
              </a:spcBef>
              <a:buClr>
                <a:schemeClr val="accent2"/>
              </a:buClr>
              <a:buSzPct val="75000"/>
              <a:buFont typeface="Wingdings" pitchFamily="2" charset="2"/>
              <a:buNone/>
            </a:pPr>
            <a:r>
              <a:rPr lang="en-US" altLang="en-US" sz="2300" b="1" dirty="0">
                <a:solidFill>
                  <a:schemeClr val="bg2"/>
                </a:solidFill>
                <a:latin typeface="Liberation Sans" panose="020B0604020202020204" pitchFamily="34" charset="0"/>
              </a:rPr>
              <a:t>Manufacturing</a:t>
            </a:r>
            <a:r>
              <a:rPr lang="en-US" altLang="en-US" sz="2300" dirty="0">
                <a:solidFill>
                  <a:schemeClr val="bg2"/>
                </a:solidFill>
                <a:latin typeface="Liberation Sans" panose="020B0604020202020204" pitchFamily="34" charset="0"/>
              </a:rPr>
              <a:t> consists of activities and processes that convert raw materials into finished goods. Manufacturing costs are classified as:</a:t>
            </a:r>
          </a:p>
        </p:txBody>
      </p:sp>
      <p:sp>
        <p:nvSpPr>
          <p:cNvPr id="8"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Manufacturing Costs</a:t>
            </a:r>
          </a:p>
        </p:txBody>
      </p:sp>
      <p:sp>
        <p:nvSpPr>
          <p:cNvPr id="9"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12</a:t>
            </a:fld>
            <a:endParaRPr lang="en-US"/>
          </a:p>
        </p:txBody>
      </p:sp>
      <p:pic>
        <p:nvPicPr>
          <p:cNvPr id="10" name="Content Placeholder 11" descr="An illustration of the concept of direct materials with seven containers. It displays three containers on top of four containers with dollar signs on either sides.">
            <a:extLst>
              <a:ext uri="{FF2B5EF4-FFF2-40B4-BE49-F238E27FC236}">
                <a16:creationId xmlns:a16="http://schemas.microsoft.com/office/drawing/2014/main" id="{9C07D693-26A7-454E-B7E4-D8BF5CC7C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98" y="2783959"/>
            <a:ext cx="2648882" cy="1584525"/>
          </a:xfrm>
          <a:prstGeom prst="rect">
            <a:avLst/>
          </a:prstGeom>
        </p:spPr>
      </p:pic>
      <p:pic>
        <p:nvPicPr>
          <p:cNvPr id="11" name="Content Placeholder 12" descr="An illustration of the concept of direct labor with two people. A man and a woman wear work overhauls and stand with tools in their hands. There are dollar signs on either sides.">
            <a:extLst>
              <a:ext uri="{FF2B5EF4-FFF2-40B4-BE49-F238E27FC236}">
                <a16:creationId xmlns:a16="http://schemas.microsoft.com/office/drawing/2014/main" id="{F8767185-243B-473C-93E6-A0FE63D145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8515" y="2813916"/>
            <a:ext cx="2576212" cy="1537925"/>
          </a:xfrm>
          <a:prstGeom prst="rect">
            <a:avLst/>
          </a:prstGeom>
        </p:spPr>
      </p:pic>
      <p:pic>
        <p:nvPicPr>
          <p:cNvPr id="12" name="Content Placeholder 13" descr="An illustration of the concept of manufacturing overhead shows a factory with dollars signs on either sides. ">
            <a:extLst>
              <a:ext uri="{FF2B5EF4-FFF2-40B4-BE49-F238E27FC236}">
                <a16:creationId xmlns:a16="http://schemas.microsoft.com/office/drawing/2014/main" id="{29BAEB7C-5851-448E-A4A1-8AFDCA8EF7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7641" y="4496005"/>
            <a:ext cx="2630389" cy="1785483"/>
          </a:xfrm>
          <a:prstGeom prst="rect">
            <a:avLst/>
          </a:prstGeom>
        </p:spPr>
      </p:pic>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800" name="Text Box 64"/>
          <p:cNvSpPr txBox="1">
            <a:spLocks noChangeArrowheads="1"/>
          </p:cNvSpPr>
          <p:nvPr/>
        </p:nvSpPr>
        <p:spPr bwMode="auto">
          <a:xfrm>
            <a:off x="533401" y="1371600"/>
            <a:ext cx="8181974" cy="897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CC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sz="2400">
                <a:solidFill>
                  <a:schemeClr val="tx1"/>
                </a:solidFill>
                <a:latin typeface="Times New Roman" pitchFamily="18" charset="0"/>
              </a:defRPr>
            </a:lvl1pPr>
            <a:lvl2pPr marL="1025525" indent="-454025" algn="l">
              <a:defRPr sz="2400">
                <a:solidFill>
                  <a:schemeClr val="tx1"/>
                </a:solidFill>
                <a:latin typeface="Times New Roman" pitchFamily="18" charset="0"/>
              </a:defRPr>
            </a:lvl2pPr>
            <a:lvl3pPr marL="1139825"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lnSpc>
                <a:spcPct val="125000"/>
              </a:lnSpc>
              <a:spcBef>
                <a:spcPct val="40000"/>
              </a:spcBef>
              <a:buSzPct val="80000"/>
            </a:pPr>
            <a:r>
              <a:rPr lang="en-US" altLang="en-US" sz="2200" dirty="0">
                <a:latin typeface="Liberation Sans" panose="020B0604020202020204" pitchFamily="34" charset="0"/>
              </a:rPr>
              <a:t>Raw materials that can be </a:t>
            </a:r>
            <a:r>
              <a:rPr lang="en-US" altLang="en-US" sz="2200" b="1" dirty="0">
                <a:latin typeface="Liberation Sans" panose="020B0604020202020204" pitchFamily="34" charset="0"/>
              </a:rPr>
              <a:t>physically and directly associated </a:t>
            </a:r>
            <a:r>
              <a:rPr lang="en-US" altLang="en-US" sz="2200" dirty="0">
                <a:latin typeface="Liberation Sans" panose="020B0604020202020204" pitchFamily="34" charset="0"/>
              </a:rPr>
              <a:t>with the finished product during the manufacturing process.</a:t>
            </a:r>
            <a:endParaRPr lang="en-US" altLang="en-US" sz="2200" b="1" dirty="0">
              <a:latin typeface="Liberation Sans" panose="020B0604020202020204" pitchFamily="34" charset="0"/>
            </a:endParaRPr>
          </a:p>
        </p:txBody>
      </p:sp>
      <p:sp>
        <p:nvSpPr>
          <p:cNvPr id="10"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Direct Materials</a:t>
            </a:r>
          </a:p>
        </p:txBody>
      </p:sp>
      <p:sp>
        <p:nvSpPr>
          <p:cNvPr id="11"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8" name="Text Box 5"/>
          <p:cNvSpPr txBox="1">
            <a:spLocks noChangeArrowheads="1"/>
          </p:cNvSpPr>
          <p:nvPr/>
        </p:nvSpPr>
        <p:spPr bwMode="auto">
          <a:xfrm>
            <a:off x="533401" y="2514600"/>
            <a:ext cx="8181975" cy="3157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CC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139825"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20000"/>
              </a:spcBef>
              <a:buSzPct val="80000"/>
            </a:pPr>
            <a:r>
              <a:rPr lang="en-US" altLang="en-US" sz="2300" b="1" dirty="0">
                <a:latin typeface="Liberation Sans" panose="020B0604020202020204" pitchFamily="34" charset="0"/>
              </a:rPr>
              <a:t>Indirect Materials</a:t>
            </a:r>
          </a:p>
          <a:p>
            <a:pPr indent="-457200">
              <a:lnSpc>
                <a:spcPct val="120000"/>
              </a:lnSpc>
              <a:spcBef>
                <a:spcPct val="60000"/>
              </a:spcBef>
              <a:buSzPct val="100000"/>
              <a:buFont typeface="+mj-lt"/>
              <a:buAutoNum type="arabicPeriod"/>
            </a:pPr>
            <a:r>
              <a:rPr lang="en-US" altLang="en-US" sz="2200" dirty="0">
                <a:latin typeface="Liberation Sans" panose="020B0604020202020204" pitchFamily="34" charset="0"/>
              </a:rPr>
              <a:t>Not physically part of the finished product </a:t>
            </a:r>
            <a:r>
              <a:rPr lang="en-US" altLang="en-US" sz="2200" u="sng" dirty="0">
                <a:latin typeface="Liberation Sans" panose="020B0604020202020204" pitchFamily="34" charset="0"/>
              </a:rPr>
              <a:t>or</a:t>
            </a:r>
            <a:endParaRPr lang="en-US" altLang="en-US" sz="2200" dirty="0">
              <a:latin typeface="Liberation Sans" panose="020B0604020202020204" pitchFamily="34" charset="0"/>
            </a:endParaRPr>
          </a:p>
          <a:p>
            <a:pPr marL="457200" indent="-457200">
              <a:lnSpc>
                <a:spcPct val="120000"/>
              </a:lnSpc>
              <a:spcBef>
                <a:spcPct val="60000"/>
              </a:spcBef>
              <a:buSzPct val="100000"/>
              <a:buFont typeface="+mj-lt"/>
              <a:buAutoNum type="arabicPeriod"/>
            </a:pPr>
            <a:r>
              <a:rPr lang="en-US" altLang="en-US" sz="2200" dirty="0">
                <a:latin typeface="Liberation Sans" panose="020B0604020202020204" pitchFamily="34" charset="0"/>
              </a:rPr>
              <a:t>They are an </a:t>
            </a:r>
            <a:r>
              <a:rPr lang="en-US" sz="2200" dirty="0">
                <a:latin typeface="Liberation Sans" panose="020B0604020202020204" pitchFamily="34" charset="0"/>
              </a:rPr>
              <a:t>impractical to trace to the finished product because their physical association with the finished product is too small in terms of cost.</a:t>
            </a:r>
          </a:p>
          <a:p>
            <a:pPr>
              <a:lnSpc>
                <a:spcPct val="120000"/>
              </a:lnSpc>
              <a:spcBef>
                <a:spcPct val="60000"/>
              </a:spcBef>
              <a:buSzPct val="100000"/>
            </a:pPr>
            <a:r>
              <a:rPr lang="en-US" altLang="en-US" sz="2200" dirty="0">
                <a:latin typeface="Liberation Sans" panose="020B0604020202020204" pitchFamily="34" charset="0"/>
              </a:rPr>
              <a:t>Considered part of </a:t>
            </a:r>
            <a:r>
              <a:rPr lang="en-US" altLang="en-US" sz="2200" b="1" dirty="0">
                <a:latin typeface="Liberation Sans" panose="020B0604020202020204" pitchFamily="34" charset="0"/>
              </a:rPr>
              <a:t>manufacturing overhead</a:t>
            </a:r>
            <a:r>
              <a:rPr lang="en-US" altLang="en-US" sz="2200" b="1" dirty="0">
                <a:solidFill>
                  <a:srgbClr val="000070"/>
                </a:solidFill>
                <a:latin typeface="Liberation Sans" panose="020B0604020202020204" pitchFamily="34" charset="0"/>
              </a:rPr>
              <a:t>.</a:t>
            </a:r>
          </a:p>
        </p:txBody>
      </p:sp>
      <p:pic>
        <p:nvPicPr>
          <p:cNvPr id="9" name="Picture 16"/>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7389237" y="209235"/>
            <a:ext cx="1326138" cy="857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fld id="{15212A8B-4FC5-4F9B-BAD0-392E604C503A}" type="slidenum">
              <a:rPr lang="en-US" smtClean="0"/>
              <a:t>13</a:t>
            </a:fld>
            <a:endParaRPr lang="en-US"/>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3" name="Text Box 5"/>
          <p:cNvSpPr txBox="1">
            <a:spLocks noChangeArrowheads="1"/>
          </p:cNvSpPr>
          <p:nvPr/>
        </p:nvSpPr>
        <p:spPr bwMode="auto">
          <a:xfrm>
            <a:off x="533401" y="1322743"/>
            <a:ext cx="8181974"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CC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1025525" indent="-454025" algn="l">
              <a:defRPr sz="2400">
                <a:solidFill>
                  <a:schemeClr val="tx1"/>
                </a:solidFill>
                <a:latin typeface="Times New Roman" pitchFamily="18" charset="0"/>
              </a:defRPr>
            </a:lvl2pPr>
            <a:lvl3pPr marL="1139825"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20000"/>
              </a:spcBef>
              <a:buSzPct val="80000"/>
            </a:pPr>
            <a:r>
              <a:rPr lang="en-US" altLang="en-US" sz="2200" dirty="0">
                <a:latin typeface="Liberation Sans" panose="020B0604020202020204" pitchFamily="34" charset="0"/>
              </a:rPr>
              <a:t>Work of factory employees that can be </a:t>
            </a:r>
            <a:r>
              <a:rPr lang="en-US" altLang="en-US" sz="2200" b="1" dirty="0">
                <a:latin typeface="Liberation Sans" panose="020B0604020202020204" pitchFamily="34" charset="0"/>
              </a:rPr>
              <a:t>physically and directly associated</a:t>
            </a:r>
            <a:r>
              <a:rPr lang="en-US" altLang="en-US" sz="2200" dirty="0">
                <a:latin typeface="Liberation Sans" panose="020B0604020202020204" pitchFamily="34" charset="0"/>
              </a:rPr>
              <a:t> with converting raw materials into finished goods.</a:t>
            </a:r>
          </a:p>
        </p:txBody>
      </p:sp>
      <p:sp>
        <p:nvSpPr>
          <p:cNvPr id="452614" name="Text Box 6"/>
          <p:cNvSpPr txBox="1">
            <a:spLocks noChangeArrowheads="1"/>
          </p:cNvSpPr>
          <p:nvPr/>
        </p:nvSpPr>
        <p:spPr bwMode="auto">
          <a:xfrm>
            <a:off x="6858000" y="2590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latin typeface="Liberation Sans" panose="020B0604020202020204" pitchFamily="34" charset="0"/>
            </a:endParaRPr>
          </a:p>
        </p:txBody>
      </p:sp>
      <p:sp>
        <p:nvSpPr>
          <p:cNvPr id="452621" name="Text Box 13"/>
          <p:cNvSpPr txBox="1">
            <a:spLocks noChangeArrowheads="1"/>
          </p:cNvSpPr>
          <p:nvPr/>
        </p:nvSpPr>
        <p:spPr bwMode="auto">
          <a:xfrm>
            <a:off x="533400" y="2438400"/>
            <a:ext cx="7696200" cy="2382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CC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sz="2400">
                <a:solidFill>
                  <a:schemeClr val="tx1"/>
                </a:solidFill>
                <a:latin typeface="Times New Roman" pitchFamily="18" charset="0"/>
              </a:defRPr>
            </a:lvl1pPr>
            <a:lvl2pPr marL="1025525" indent="-454025" algn="l">
              <a:defRPr sz="2400">
                <a:solidFill>
                  <a:schemeClr val="tx1"/>
                </a:solidFill>
                <a:latin typeface="Times New Roman" pitchFamily="18" charset="0"/>
              </a:defRPr>
            </a:lvl2pPr>
            <a:lvl3pPr marL="1139825"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50000"/>
              </a:spcBef>
              <a:buSzPct val="80000"/>
            </a:pPr>
            <a:r>
              <a:rPr lang="en-US" altLang="en-US" sz="2300" b="1" dirty="0">
                <a:latin typeface="Liberation Sans" panose="020B0604020202020204" pitchFamily="34" charset="0"/>
              </a:rPr>
              <a:t>Indirect Labor</a:t>
            </a:r>
            <a:r>
              <a:rPr lang="en-US" altLang="en-US" dirty="0">
                <a:latin typeface="Liberation Sans" panose="020B0604020202020204" pitchFamily="34" charset="0"/>
              </a:rPr>
              <a:t> </a:t>
            </a:r>
          </a:p>
          <a:p>
            <a:pPr marL="0" indent="0">
              <a:lnSpc>
                <a:spcPct val="125000"/>
              </a:lnSpc>
              <a:spcBef>
                <a:spcPct val="20000"/>
              </a:spcBef>
              <a:buSzPct val="80000"/>
            </a:pPr>
            <a:r>
              <a:rPr lang="en-US" altLang="en-US" sz="2200" dirty="0">
                <a:latin typeface="Liberation Sans" panose="020B0604020202020204" pitchFamily="34" charset="0"/>
              </a:rPr>
              <a:t>Work of factory employees that has no physical association with the finished product or for which it is impractical to trace costs to the goods produced.</a:t>
            </a:r>
          </a:p>
          <a:p>
            <a:pPr marL="0" indent="0">
              <a:lnSpc>
                <a:spcPct val="125000"/>
              </a:lnSpc>
              <a:spcBef>
                <a:spcPct val="20000"/>
              </a:spcBef>
              <a:buSzPct val="80000"/>
            </a:pPr>
            <a:r>
              <a:rPr lang="en-US" altLang="en-US" sz="2200" dirty="0">
                <a:latin typeface="Liberation Sans" panose="020B0604020202020204" pitchFamily="34" charset="0"/>
              </a:rPr>
              <a:t>Considered part of </a:t>
            </a:r>
            <a:r>
              <a:rPr lang="en-US" altLang="en-US" sz="2200" b="1" dirty="0">
                <a:latin typeface="Liberation Sans" panose="020B0604020202020204" pitchFamily="34" charset="0"/>
              </a:rPr>
              <a:t>manufacturing overhead</a:t>
            </a:r>
            <a:r>
              <a:rPr lang="en-US" altLang="en-US" sz="2200" b="1" dirty="0">
                <a:solidFill>
                  <a:srgbClr val="000070"/>
                </a:solidFill>
                <a:latin typeface="Liberation Sans" panose="020B0604020202020204" pitchFamily="34" charset="0"/>
              </a:rPr>
              <a:t>.</a:t>
            </a:r>
          </a:p>
        </p:txBody>
      </p:sp>
      <p:sp>
        <p:nvSpPr>
          <p:cNvPr id="10"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Direct Labor</a:t>
            </a:r>
          </a:p>
        </p:txBody>
      </p:sp>
      <p:sp>
        <p:nvSpPr>
          <p:cNvPr id="11"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pic>
        <p:nvPicPr>
          <p:cNvPr id="12" name="Picture 17"/>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7305676" y="227534"/>
            <a:ext cx="1409699" cy="839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fld id="{15212A8B-4FC5-4F9B-BAD0-392E604C503A}" type="slidenum">
              <a:rPr lang="en-US" smtClean="0"/>
              <a:t>14</a:t>
            </a:fld>
            <a:endParaRPr lang="en-US"/>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81" name="Text Box 5"/>
          <p:cNvSpPr txBox="1">
            <a:spLocks noChangeArrowheads="1"/>
          </p:cNvSpPr>
          <p:nvPr/>
        </p:nvSpPr>
        <p:spPr bwMode="auto">
          <a:xfrm>
            <a:off x="533400" y="1371600"/>
            <a:ext cx="8001000" cy="351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171450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463550" indent="-463550">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Costs that are </a:t>
            </a:r>
            <a:r>
              <a:rPr lang="en-US" altLang="en-US" sz="2200" b="1" dirty="0">
                <a:latin typeface="Liberation Sans" panose="020B0604020202020204" pitchFamily="34" charset="0"/>
              </a:rPr>
              <a:t>indirectly associated </a:t>
            </a:r>
            <a:r>
              <a:rPr lang="en-US" altLang="en-US" sz="2200" dirty="0">
                <a:latin typeface="Liberation Sans" panose="020B0604020202020204" pitchFamily="34" charset="0"/>
              </a:rPr>
              <a:t>with manufacturing the finished product.</a:t>
            </a:r>
          </a:p>
          <a:p>
            <a:pPr marL="463550" indent="-463550">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Includes all manufacturing costs except direct materials and direct labor.</a:t>
            </a:r>
          </a:p>
          <a:p>
            <a:pPr marL="463550" indent="-463550">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It also includes </a:t>
            </a:r>
            <a:r>
              <a:rPr lang="en-US" altLang="en-US" sz="2200" b="1" dirty="0">
                <a:latin typeface="Liberation Sans" panose="020B0604020202020204" pitchFamily="34" charset="0"/>
              </a:rPr>
              <a:t>depreciation on factory machines and buildings</a:t>
            </a:r>
            <a:r>
              <a:rPr lang="en-US" altLang="en-US" sz="2200" dirty="0">
                <a:latin typeface="Liberation Sans" panose="020B0604020202020204" pitchFamily="34" charset="0"/>
              </a:rPr>
              <a:t>, and </a:t>
            </a:r>
            <a:r>
              <a:rPr lang="en-US" altLang="en-US" sz="2200" b="1" dirty="0">
                <a:latin typeface="Liberation Sans" panose="020B0604020202020204" pitchFamily="34" charset="0"/>
              </a:rPr>
              <a:t>insurance</a:t>
            </a:r>
            <a:r>
              <a:rPr lang="en-US" altLang="en-US" sz="2200" dirty="0">
                <a:latin typeface="Liberation Sans" panose="020B0604020202020204" pitchFamily="34" charset="0"/>
              </a:rPr>
              <a:t>, </a:t>
            </a:r>
            <a:r>
              <a:rPr lang="en-US" altLang="en-US" sz="2200" b="1" dirty="0">
                <a:latin typeface="Liberation Sans" panose="020B0604020202020204" pitchFamily="34" charset="0"/>
              </a:rPr>
              <a:t>taxes</a:t>
            </a:r>
            <a:r>
              <a:rPr lang="en-US" altLang="en-US" sz="2200" dirty="0">
                <a:latin typeface="Liberation Sans" panose="020B0604020202020204" pitchFamily="34" charset="0"/>
              </a:rPr>
              <a:t>, and </a:t>
            </a:r>
            <a:r>
              <a:rPr lang="en-US" altLang="en-US" sz="2200" b="1" dirty="0">
                <a:latin typeface="Liberation Sans" panose="020B0604020202020204" pitchFamily="34" charset="0"/>
              </a:rPr>
              <a:t>maintenance on factory facilities</a:t>
            </a:r>
            <a:r>
              <a:rPr lang="en-US" altLang="en-US" sz="2200" dirty="0">
                <a:latin typeface="Liberation Sans" panose="020B0604020202020204" pitchFamily="34" charset="0"/>
              </a:rPr>
              <a:t>.</a:t>
            </a:r>
          </a:p>
        </p:txBody>
      </p:sp>
      <p:sp>
        <p:nvSpPr>
          <p:cNvPr id="459782" name="Text Box 6"/>
          <p:cNvSpPr txBox="1">
            <a:spLocks noChangeArrowheads="1"/>
          </p:cNvSpPr>
          <p:nvPr/>
        </p:nvSpPr>
        <p:spPr bwMode="auto">
          <a:xfrm>
            <a:off x="6858000" y="2590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latin typeface="Liberation Sans" panose="020B0604020202020204" pitchFamily="34" charset="0"/>
            </a:endParaRPr>
          </a:p>
        </p:txBody>
      </p:sp>
      <p:sp>
        <p:nvSpPr>
          <p:cNvPr id="9"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Manufacturing </a:t>
            </a:r>
            <a:r>
              <a:rPr lang="en-US" altLang="en-US" sz="3200" i="0" dirty="0">
                <a:solidFill>
                  <a:schemeClr val="tx2">
                    <a:lumMod val="75000"/>
                  </a:schemeClr>
                </a:solidFill>
                <a:effectLst/>
                <a:latin typeface="Liberation Sans" panose="020B0604020202020204" pitchFamily="34" charset="0"/>
                <a:ea typeface="+mn-ea"/>
                <a:cs typeface="+mn-cs"/>
              </a:rPr>
              <a:t>Overhead</a:t>
            </a:r>
            <a:endParaRPr lang="en-US" altLang="en-US" sz="3200" i="0" kern="1200" dirty="0">
              <a:solidFill>
                <a:schemeClr val="tx2">
                  <a:lumMod val="75000"/>
                </a:schemeClr>
              </a:solidFill>
              <a:effectLst/>
              <a:latin typeface="Liberation Sans" panose="020B0604020202020204" pitchFamily="34" charset="0"/>
              <a:ea typeface="+mn-ea"/>
              <a:cs typeface="+mn-cs"/>
            </a:endParaRPr>
          </a:p>
        </p:txBody>
      </p:sp>
      <p:sp>
        <p:nvSpPr>
          <p:cNvPr id="10"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pic>
        <p:nvPicPr>
          <p:cNvPr id="11" name="Picture 18"/>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7369343" y="152400"/>
            <a:ext cx="1346032"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fld id="{15212A8B-4FC5-4F9B-BAD0-392E604C503A}" type="slidenum">
              <a:rPr lang="en-US" smtClean="0"/>
              <a:t>15</a:t>
            </a:fld>
            <a:endParaRPr lang="en-US"/>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00" name="Text Box 4"/>
          <p:cNvSpPr txBox="1">
            <a:spLocks noChangeArrowheads="1"/>
          </p:cNvSpPr>
          <p:nvPr/>
        </p:nvSpPr>
        <p:spPr bwMode="auto">
          <a:xfrm>
            <a:off x="609599" y="2097087"/>
            <a:ext cx="8105775" cy="28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171450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lvl="1">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Components:</a:t>
            </a:r>
          </a:p>
          <a:p>
            <a:pPr>
              <a:lnSpc>
                <a:spcPct val="130000"/>
              </a:lnSpc>
              <a:spcBef>
                <a:spcPct val="50000"/>
              </a:spcBef>
              <a:buClr>
                <a:srgbClr val="800000"/>
              </a:buClr>
              <a:buSzPct val="80000"/>
              <a:buFont typeface="Wingdings" pitchFamily="2" charset="2"/>
              <a:buChar char="u"/>
            </a:pPr>
            <a:endParaRPr lang="en-US" altLang="en-US" sz="2200" dirty="0">
              <a:latin typeface="Liberation Sans" panose="020B0604020202020204" pitchFamily="34" charset="0"/>
            </a:endParaRPr>
          </a:p>
          <a:p>
            <a:pPr lvl="1">
              <a:lnSpc>
                <a:spcPct val="130000"/>
              </a:lnSpc>
              <a:spcBef>
                <a:spcPct val="20000"/>
              </a:spcBef>
              <a:buClr>
                <a:srgbClr val="800000"/>
              </a:buClr>
              <a:buSzPct val="80000"/>
              <a:buFont typeface="Wingdings" pitchFamily="2" charset="2"/>
              <a:buChar char="u"/>
            </a:pPr>
            <a:r>
              <a:rPr lang="en-US" altLang="en-US" sz="2200" dirty="0">
                <a:latin typeface="Liberation Sans" panose="020B0604020202020204" pitchFamily="34" charset="0"/>
              </a:rPr>
              <a:t>Costs that are an integral part of producing the product.</a:t>
            </a:r>
          </a:p>
          <a:p>
            <a:pPr lvl="1">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Recorded in “inventory” account.</a:t>
            </a:r>
          </a:p>
          <a:p>
            <a:pPr lvl="1">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Not an </a:t>
            </a:r>
            <a:r>
              <a:rPr lang="en-US" altLang="en-US" sz="2200" b="1" dirty="0">
                <a:latin typeface="Liberation Sans" panose="020B0604020202020204" pitchFamily="34" charset="0"/>
              </a:rPr>
              <a:t>expense</a:t>
            </a:r>
            <a:r>
              <a:rPr lang="en-US" altLang="en-US" sz="2200" dirty="0">
                <a:latin typeface="Liberation Sans" panose="020B0604020202020204" pitchFamily="34" charset="0"/>
              </a:rPr>
              <a:t> (COGS) until the goods are sold.</a:t>
            </a:r>
          </a:p>
        </p:txBody>
      </p:sp>
      <p:sp>
        <p:nvSpPr>
          <p:cNvPr id="464901" name="Text Box 5"/>
          <p:cNvSpPr txBox="1">
            <a:spLocks noChangeArrowheads="1"/>
          </p:cNvSpPr>
          <p:nvPr/>
        </p:nvSpPr>
        <p:spPr bwMode="auto">
          <a:xfrm>
            <a:off x="6858000" y="2551112"/>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latin typeface="Liberation Sans" panose="020B0604020202020204" pitchFamily="34" charset="0"/>
            </a:endParaRPr>
          </a:p>
        </p:txBody>
      </p:sp>
      <p:sp>
        <p:nvSpPr>
          <p:cNvPr id="464905" name="Text Box 9"/>
          <p:cNvSpPr txBox="1">
            <a:spLocks noChangeArrowheads="1"/>
          </p:cNvSpPr>
          <p:nvPr/>
        </p:nvSpPr>
        <p:spPr bwMode="auto">
          <a:xfrm>
            <a:off x="609600" y="1371600"/>
            <a:ext cx="3733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1028700" indent="-457200" algn="l">
              <a:defRPr sz="2400">
                <a:solidFill>
                  <a:schemeClr val="tx1"/>
                </a:solidFill>
                <a:latin typeface="Times New Roman" pitchFamily="18" charset="0"/>
              </a:defRPr>
            </a:lvl2pPr>
            <a:lvl3pPr marL="1143000"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buClr>
                <a:srgbClr val="800000"/>
              </a:buClr>
              <a:buSzPct val="80000"/>
              <a:buFont typeface="Wingdings" pitchFamily="2" charset="2"/>
              <a:buNone/>
            </a:pPr>
            <a:r>
              <a:rPr lang="en-US" altLang="en-US" sz="2800" b="1" dirty="0">
                <a:solidFill>
                  <a:schemeClr val="tx2">
                    <a:lumMod val="75000"/>
                  </a:schemeClr>
                </a:solidFill>
                <a:latin typeface="Liberation Sans" panose="020B0604020202020204" pitchFamily="34" charset="0"/>
              </a:rPr>
              <a:t>Product Costs</a:t>
            </a:r>
          </a:p>
        </p:txBody>
      </p:sp>
      <p:sp>
        <p:nvSpPr>
          <p:cNvPr id="464906" name="Rectangle 10"/>
          <p:cNvSpPr>
            <a:spLocks noChangeArrowheads="1"/>
          </p:cNvSpPr>
          <p:nvPr/>
        </p:nvSpPr>
        <p:spPr bwMode="auto">
          <a:xfrm>
            <a:off x="3644900" y="1814512"/>
            <a:ext cx="4051300" cy="1144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lgn="l">
              <a:defRPr sz="2400">
                <a:solidFill>
                  <a:schemeClr val="tx1"/>
                </a:solidFill>
                <a:latin typeface="Times New Roman" pitchFamily="18" charset="0"/>
              </a:defRPr>
            </a:lvl1pPr>
            <a:lvl2pPr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0000"/>
              </a:lnSpc>
              <a:buClr>
                <a:schemeClr val="tx1"/>
              </a:buClr>
              <a:buFont typeface="Wingdings" pitchFamily="2" charset="2"/>
              <a:buChar char="§"/>
            </a:pPr>
            <a:r>
              <a:rPr lang="en-US" altLang="en-US" sz="1900" b="1" dirty="0">
                <a:solidFill>
                  <a:srgbClr val="800000"/>
                </a:solidFill>
                <a:latin typeface="Liberation Sans" panose="020B0604020202020204" pitchFamily="34" charset="0"/>
              </a:rPr>
              <a:t>Direct materials</a:t>
            </a:r>
          </a:p>
          <a:p>
            <a:pPr>
              <a:lnSpc>
                <a:spcPct val="120000"/>
              </a:lnSpc>
              <a:buClr>
                <a:schemeClr val="tx1"/>
              </a:buClr>
              <a:buFont typeface="Wingdings" pitchFamily="2" charset="2"/>
              <a:buChar char="§"/>
            </a:pPr>
            <a:r>
              <a:rPr lang="en-US" altLang="en-US" sz="1900" b="1" dirty="0">
                <a:solidFill>
                  <a:srgbClr val="800000"/>
                </a:solidFill>
                <a:latin typeface="Liberation Sans" panose="020B0604020202020204" pitchFamily="34" charset="0"/>
              </a:rPr>
              <a:t>Direct labor</a:t>
            </a:r>
          </a:p>
          <a:p>
            <a:pPr>
              <a:lnSpc>
                <a:spcPct val="120000"/>
              </a:lnSpc>
              <a:buClr>
                <a:schemeClr val="tx1"/>
              </a:buClr>
              <a:buFont typeface="Wingdings" pitchFamily="2" charset="2"/>
              <a:buChar char="§"/>
            </a:pPr>
            <a:r>
              <a:rPr lang="en-US" altLang="en-US" sz="1900" b="1" dirty="0">
                <a:solidFill>
                  <a:srgbClr val="800000"/>
                </a:solidFill>
                <a:latin typeface="Liberation Sans" panose="020B0604020202020204" pitchFamily="34" charset="0"/>
              </a:rPr>
              <a:t>Manufacturing overhead</a:t>
            </a:r>
          </a:p>
        </p:txBody>
      </p:sp>
      <p:sp>
        <p:nvSpPr>
          <p:cNvPr id="464907" name="AutoShape 11"/>
          <p:cNvSpPr>
            <a:spLocks/>
          </p:cNvSpPr>
          <p:nvPr/>
        </p:nvSpPr>
        <p:spPr bwMode="auto">
          <a:xfrm>
            <a:off x="3340100" y="1890712"/>
            <a:ext cx="304800" cy="990600"/>
          </a:xfrm>
          <a:prstGeom prst="leftBrace">
            <a:avLst>
              <a:gd name="adj1" fmla="val 27083"/>
              <a:gd name="adj2" fmla="val 50000"/>
            </a:avLst>
          </a:prstGeom>
          <a:noFill/>
          <a:ln w="28575" cap="sq">
            <a:solidFill>
              <a:srgbClr val="8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Product Versus Period Costs</a:t>
            </a:r>
          </a:p>
        </p:txBody>
      </p:sp>
      <p:sp>
        <p:nvSpPr>
          <p:cNvPr id="11"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16</a:t>
            </a:fld>
            <a:endParaRPr lang="en-US"/>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Text Box 2"/>
          <p:cNvSpPr txBox="1">
            <a:spLocks noChangeArrowheads="1"/>
          </p:cNvSpPr>
          <p:nvPr/>
        </p:nvSpPr>
        <p:spPr bwMode="auto">
          <a:xfrm>
            <a:off x="609599" y="1981200"/>
            <a:ext cx="8105775"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171450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lvl="1">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Charged to expense as incurred.</a:t>
            </a:r>
          </a:p>
          <a:p>
            <a:pPr lvl="1">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Matched with revenue at a specific time rather than included as part of the cost of the product.</a:t>
            </a:r>
          </a:p>
          <a:p>
            <a:pPr lvl="1">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Non-manufacturing costs.</a:t>
            </a:r>
          </a:p>
          <a:p>
            <a:pPr lvl="1">
              <a:lnSpc>
                <a:spcPct val="130000"/>
              </a:lnSpc>
              <a:spcBef>
                <a:spcPct val="50000"/>
              </a:spcBef>
              <a:buClr>
                <a:srgbClr val="800000"/>
              </a:buClr>
              <a:buSzPct val="80000"/>
              <a:buFont typeface="Wingdings" pitchFamily="2" charset="2"/>
              <a:buChar char="u"/>
            </a:pPr>
            <a:r>
              <a:rPr lang="en-US" altLang="en-US" sz="2200" dirty="0">
                <a:latin typeface="Liberation Sans" panose="020B0604020202020204" pitchFamily="34" charset="0"/>
              </a:rPr>
              <a:t>Includes all selling and administrative expenses.</a:t>
            </a:r>
          </a:p>
        </p:txBody>
      </p:sp>
      <p:sp>
        <p:nvSpPr>
          <p:cNvPr id="566275" name="Text Box 3"/>
          <p:cNvSpPr txBox="1">
            <a:spLocks noChangeArrowheads="1"/>
          </p:cNvSpPr>
          <p:nvPr/>
        </p:nvSpPr>
        <p:spPr bwMode="auto">
          <a:xfrm>
            <a:off x="6858000" y="2590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latin typeface="Liberation Sans" panose="020B0604020202020204" pitchFamily="34" charset="0"/>
            </a:endParaRPr>
          </a:p>
        </p:txBody>
      </p:sp>
      <p:sp>
        <p:nvSpPr>
          <p:cNvPr id="566288" name="Text Box 16"/>
          <p:cNvSpPr txBox="1">
            <a:spLocks noChangeArrowheads="1"/>
          </p:cNvSpPr>
          <p:nvPr/>
        </p:nvSpPr>
        <p:spPr bwMode="auto">
          <a:xfrm>
            <a:off x="609600" y="1371600"/>
            <a:ext cx="3733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457200" indent="-457200" algn="l">
              <a:spcBef>
                <a:spcPct val="50000"/>
              </a:spcBef>
              <a:buClr>
                <a:srgbClr val="800000"/>
              </a:buClr>
              <a:buSzPct val="80000"/>
              <a:buFont typeface="Wingdings" pitchFamily="2" charset="2"/>
              <a:buNone/>
              <a:defRPr sz="2800" b="1">
                <a:solidFill>
                  <a:srgbClr val="000099"/>
                </a:solidFill>
                <a:latin typeface="Liberation Sans" panose="020B0604020202020204" pitchFamily="34" charset="0"/>
              </a:defRPr>
            </a:lvl1pPr>
            <a:lvl2pPr marL="1028700" indent="-457200" algn="l"/>
            <a:lvl3pPr marL="1143000" algn="l"/>
            <a:lvl4pPr algn="l"/>
            <a:lvl5pPr algn="l"/>
            <a:lvl6pPr eaLnBrk="0" fontAlgn="base" hangingPunct="0">
              <a:spcBef>
                <a:spcPct val="0"/>
              </a:spcBef>
              <a:spcAft>
                <a:spcPct val="0"/>
              </a:spcAft>
            </a:lvl6pPr>
            <a:lvl7pPr eaLnBrk="0" fontAlgn="base" hangingPunct="0">
              <a:spcBef>
                <a:spcPct val="0"/>
              </a:spcBef>
              <a:spcAft>
                <a:spcPct val="0"/>
              </a:spcAft>
            </a:lvl7pPr>
            <a:lvl8pPr eaLnBrk="0" fontAlgn="base" hangingPunct="0">
              <a:spcBef>
                <a:spcPct val="0"/>
              </a:spcBef>
              <a:spcAft>
                <a:spcPct val="0"/>
              </a:spcAft>
            </a:lvl8pPr>
            <a:lvl9pPr eaLnBrk="0" fontAlgn="base" hangingPunct="0">
              <a:spcBef>
                <a:spcPct val="0"/>
              </a:spcBef>
              <a:spcAft>
                <a:spcPct val="0"/>
              </a:spcAft>
            </a:lvl9pPr>
          </a:lstStyle>
          <a:p>
            <a:r>
              <a:rPr lang="en-US" altLang="en-US" dirty="0">
                <a:solidFill>
                  <a:schemeClr val="tx2">
                    <a:lumMod val="75000"/>
                  </a:schemeClr>
                </a:solidFill>
              </a:rPr>
              <a:t>Period Costs</a:t>
            </a:r>
          </a:p>
        </p:txBody>
      </p:sp>
      <p:sp>
        <p:nvSpPr>
          <p:cNvPr id="8"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Product Versus Period Costs</a:t>
            </a:r>
          </a:p>
        </p:txBody>
      </p:sp>
      <p:sp>
        <p:nvSpPr>
          <p:cNvPr id="9"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17</a:t>
            </a:fld>
            <a:endParaRPr lang="en-US"/>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91" name="Picture 2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762000" y="1371600"/>
            <a:ext cx="7595301" cy="4843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7"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Product Versus Period Costs</a:t>
            </a:r>
          </a:p>
        </p:txBody>
      </p:sp>
      <p:sp>
        <p:nvSpPr>
          <p:cNvPr id="8"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18</a:t>
            </a:fld>
            <a:endParaRPr lang="en-US"/>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133" name="Picture 21"/>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81000" y="3005138"/>
            <a:ext cx="8458200" cy="3014662"/>
          </a:xfrm>
          <a:prstGeom prst="rect">
            <a:avLst/>
          </a:prstGeom>
          <a:noFill/>
          <a:ln w="1905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2114" name="Text Box 2"/>
          <p:cNvSpPr txBox="1">
            <a:spLocks noChangeArrowheads="1"/>
          </p:cNvSpPr>
          <p:nvPr/>
        </p:nvSpPr>
        <p:spPr bwMode="auto">
          <a:xfrm>
            <a:off x="2209800" y="6276975"/>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
              </a:spcBef>
            </a:pPr>
            <a:endParaRPr lang="en-US" altLang="en-US" dirty="0">
              <a:latin typeface="Liberation Sans" panose="020B0604020202020204" pitchFamily="34" charset="0"/>
            </a:endParaRPr>
          </a:p>
        </p:txBody>
      </p:sp>
      <p:pic>
        <p:nvPicPr>
          <p:cNvPr id="602134" name="Picture 2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457200" y="3006725"/>
            <a:ext cx="15144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2137" name="Rectangle 25"/>
          <p:cNvSpPr>
            <a:spLocks noChangeArrowheads="1"/>
          </p:cNvSpPr>
          <p:nvPr/>
        </p:nvSpPr>
        <p:spPr bwMode="auto">
          <a:xfrm>
            <a:off x="609599" y="1295400"/>
            <a:ext cx="8105775" cy="1447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1440" tIns="46038" rIns="182562" bIns="46038"/>
          <a:lstStyle>
            <a:lvl1pPr algn="l">
              <a:defRPr sz="2400">
                <a:solidFill>
                  <a:schemeClr val="tx1"/>
                </a:solidFill>
                <a:latin typeface="Times New Roman" pitchFamily="18" charset="0"/>
              </a:defRPr>
            </a:lvl1pPr>
            <a:lvl2pPr marL="917575" indent="-285750" algn="l">
              <a:defRPr sz="2400">
                <a:solidFill>
                  <a:schemeClr val="tx1"/>
                </a:solidFill>
                <a:latin typeface="Times New Roman" pitchFamily="18" charset="0"/>
              </a:defRPr>
            </a:lvl2pPr>
            <a:lvl3pPr marL="1260475" indent="-228600" algn="l">
              <a:defRPr sz="2400">
                <a:solidFill>
                  <a:schemeClr val="tx1"/>
                </a:solidFill>
                <a:latin typeface="Times New Roman" pitchFamily="18" charset="0"/>
              </a:defRPr>
            </a:lvl3pPr>
            <a:lvl4pPr marL="1603375" indent="-228600" algn="l">
              <a:defRPr sz="2400">
                <a:solidFill>
                  <a:schemeClr val="tx1"/>
                </a:solidFill>
                <a:latin typeface="Times New Roman" pitchFamily="18" charset="0"/>
              </a:defRPr>
            </a:lvl4pPr>
            <a:lvl5pPr marL="2057400" indent="-228600" algn="l">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30000"/>
              </a:lnSpc>
              <a:spcBef>
                <a:spcPct val="20000"/>
              </a:spcBef>
              <a:buClr>
                <a:schemeClr val="accent2"/>
              </a:buClr>
              <a:buSzPct val="75000"/>
              <a:buFont typeface="Wingdings" pitchFamily="2" charset="2"/>
              <a:buNone/>
            </a:pPr>
            <a:r>
              <a:rPr lang="en-US" altLang="en-US" sz="2200" b="1" dirty="0">
                <a:latin typeface="Liberation Sans" panose="020B0604020202020204" pitchFamily="34" charset="0"/>
              </a:rPr>
              <a:t>Illustration:</a:t>
            </a:r>
            <a:r>
              <a:rPr lang="en-US" altLang="en-US" sz="2200" dirty="0">
                <a:latin typeface="Liberation Sans" panose="020B0604020202020204" pitchFamily="34" charset="0"/>
              </a:rPr>
              <a:t>  Suppose you started your own snowboard factory, KRT Boards. Here are some of the costs that your snowboard factory would incur.  Assign the following costs:</a:t>
            </a:r>
          </a:p>
        </p:txBody>
      </p:sp>
      <p:sp>
        <p:nvSpPr>
          <p:cNvPr id="14"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Product Versus Period Costs</a:t>
            </a:r>
          </a:p>
        </p:txBody>
      </p:sp>
      <p:sp>
        <p:nvSpPr>
          <p:cNvPr id="15"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pic>
        <p:nvPicPr>
          <p:cNvPr id="17"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4191000"/>
            <a:ext cx="557036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4785034"/>
            <a:ext cx="557036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5623234"/>
            <a:ext cx="557036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15212A8B-4FC5-4F9B-BAD0-392E604C503A}" type="slidenum">
              <a:rPr lang="en-US" smtClean="0"/>
              <a:t>19</a:t>
            </a:fld>
            <a:endParaRPr lang="en-US"/>
          </a:p>
        </p:txBody>
      </p:sp>
    </p:spTree>
    <p:extLst>
      <p:ext uri="{BB962C8B-B14F-4D97-AF65-F5344CB8AC3E}">
        <p14:creationId xmlns:p14="http://schemas.microsoft.com/office/powerpoint/2010/main" val="15621704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14-1</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Managerial Accounting Basics</a:t>
            </a:r>
          </a:p>
        </p:txBody>
      </p:sp>
      <p:sp>
        <p:nvSpPr>
          <p:cNvPr id="2" name="Slide Number Placeholder 1"/>
          <p:cNvSpPr>
            <a:spLocks noGrp="1"/>
          </p:cNvSpPr>
          <p:nvPr>
            <p:ph type="sldNum" sz="quarter" idx="12"/>
          </p:nvPr>
        </p:nvSpPr>
        <p:spPr/>
        <p:txBody>
          <a:bodyPr/>
          <a:lstStyle/>
          <a:p>
            <a:fld id="{15212A8B-4FC5-4F9B-BAD0-392E604C503A}" type="slidenum">
              <a:rPr lang="en-US" smtClean="0"/>
              <a:t>2</a:t>
            </a:fld>
            <a:endParaRPr lang="en-US"/>
          </a:p>
        </p:txBody>
      </p:sp>
    </p:spTree>
    <p:extLst>
      <p:ext uri="{BB962C8B-B14F-4D97-AF65-F5344CB8AC3E}">
        <p14:creationId xmlns:p14="http://schemas.microsoft.com/office/powerpoint/2010/main" val="2775779930"/>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0" name="Picture 20"/>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81000" y="1295400"/>
            <a:ext cx="8458200" cy="301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83" name="Picture 2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81000" y="2286000"/>
            <a:ext cx="84582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62" name="Text Box 2"/>
          <p:cNvSpPr txBox="1">
            <a:spLocks noChangeArrowheads="1"/>
          </p:cNvSpPr>
          <p:nvPr/>
        </p:nvSpPr>
        <p:spPr bwMode="auto">
          <a:xfrm>
            <a:off x="2209800" y="6276975"/>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
              </a:spcBef>
            </a:pPr>
            <a:endParaRPr lang="en-US" altLang="en-US" dirty="0"/>
          </a:p>
        </p:txBody>
      </p:sp>
      <p:pic>
        <p:nvPicPr>
          <p:cNvPr id="604181"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296988"/>
            <a:ext cx="15144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84" name="Line 24"/>
          <p:cNvSpPr>
            <a:spLocks noChangeShapeType="1"/>
          </p:cNvSpPr>
          <p:nvPr/>
        </p:nvSpPr>
        <p:spPr bwMode="auto">
          <a:xfrm>
            <a:off x="381000" y="1295400"/>
            <a:ext cx="8458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604185" name="Line 25"/>
          <p:cNvSpPr>
            <a:spLocks noChangeShapeType="1"/>
          </p:cNvSpPr>
          <p:nvPr/>
        </p:nvSpPr>
        <p:spPr bwMode="auto">
          <a:xfrm>
            <a:off x="381000" y="6400800"/>
            <a:ext cx="84582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604186" name="Line 26"/>
          <p:cNvSpPr>
            <a:spLocks noChangeShapeType="1"/>
          </p:cNvSpPr>
          <p:nvPr/>
        </p:nvSpPr>
        <p:spPr bwMode="auto">
          <a:xfrm rot="-5400000">
            <a:off x="-2171700" y="3848100"/>
            <a:ext cx="5105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604187" name="Line 27"/>
          <p:cNvSpPr>
            <a:spLocks noChangeShapeType="1"/>
          </p:cNvSpPr>
          <p:nvPr/>
        </p:nvSpPr>
        <p:spPr bwMode="auto">
          <a:xfrm rot="-5400000">
            <a:off x="6286500" y="3848100"/>
            <a:ext cx="5105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9"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Product Versus Period Costs</a:t>
            </a:r>
          </a:p>
        </p:txBody>
      </p:sp>
      <p:sp>
        <p:nvSpPr>
          <p:cNvPr id="20"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pic>
        <p:nvPicPr>
          <p:cNvPr id="1026" name="Picture 2"/>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9367" y="2776538"/>
            <a:ext cx="557036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3386138"/>
            <a:ext cx="557036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3974130"/>
            <a:ext cx="557036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4785034"/>
            <a:ext cx="557036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5394634"/>
            <a:ext cx="557036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5990586"/>
            <a:ext cx="5570367" cy="27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5212A8B-4FC5-4F9B-BAD0-392E604C503A}" type="slidenum">
              <a:rPr lang="en-US" smtClean="0"/>
              <a:t>20</a:t>
            </a:fld>
            <a:endParaRPr lang="en-US"/>
          </a:p>
        </p:txBody>
      </p:sp>
    </p:spTree>
    <p:extLst>
      <p:ext uri="{BB962C8B-B14F-4D97-AF65-F5344CB8AC3E}">
        <p14:creationId xmlns:p14="http://schemas.microsoft.com/office/powerpoint/2010/main" val="16858503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nodeType="clickEffect">
                                  <p:stCondLst>
                                    <p:cond delay="0"/>
                                  </p:stCondLst>
                                  <p:childTnLst>
                                    <p:animEffect transition="out" filter="wipe(left)">
                                      <p:cBhvr>
                                        <p:cTn id="31" dur="500"/>
                                        <p:tgtEl>
                                          <p:spTgt spid="27"/>
                                        </p:tgtEl>
                                      </p:cBhvr>
                                    </p:animEffect>
                                    <p:set>
                                      <p:cBhvr>
                                        <p:cTn id="3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6233" name="Picture 2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0" y="2514600"/>
            <a:ext cx="8153400" cy="2846387"/>
          </a:xfrm>
          <a:prstGeom prst="rect">
            <a:avLst/>
          </a:prstGeom>
          <a:noFill/>
          <a:ln w="1905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6220" name="Rectangle 12"/>
          <p:cNvSpPr>
            <a:spLocks noChangeArrowheads="1"/>
          </p:cNvSpPr>
          <p:nvPr/>
        </p:nvSpPr>
        <p:spPr bwMode="auto">
          <a:xfrm>
            <a:off x="609600" y="1295400"/>
            <a:ext cx="7924800" cy="99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0000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1440" tIns="46038" rIns="182562" bIns="46038"/>
          <a:lstStyle/>
          <a:p>
            <a:pPr algn="l">
              <a:lnSpc>
                <a:spcPct val="130000"/>
              </a:lnSpc>
              <a:spcBef>
                <a:spcPct val="20000"/>
              </a:spcBef>
              <a:buClr>
                <a:schemeClr val="accent2"/>
              </a:buClr>
              <a:buSzPct val="75000"/>
              <a:buFont typeface="Wingdings" pitchFamily="2" charset="2"/>
              <a:buNone/>
            </a:pPr>
            <a:r>
              <a:rPr lang="en-US" altLang="en-US" sz="2200" dirty="0">
                <a:latin typeface="Liberation Sans" panose="020B0604020202020204" pitchFamily="34" charset="0"/>
              </a:rPr>
              <a:t>If KRT Boards produces 10,000 snowboards the first year, what would be the total manufacturing costs?</a:t>
            </a:r>
          </a:p>
        </p:txBody>
      </p:sp>
      <p:pic>
        <p:nvPicPr>
          <p:cNvPr id="606239" name="Picture 31"/>
          <p:cNvPicPr>
            <a:picLocks noChangeAspect="1" noChangeArrowheads="1"/>
          </p:cNvPicPr>
          <p:nvPr/>
        </p:nvPicPr>
        <p:blipFill>
          <a:blip r:embed="rId5" cstate="print">
            <a:extLst>
              <a:ext uri="{BEBA8EAE-BF5A-486C-A8C5-ECC9F3942E4B}">
                <a14:imgProps xmlns:a14="http://schemas.microsoft.com/office/drawing/2010/main">
                  <a14:imgLayer r:embed="rId6">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8153400" y="1600200"/>
            <a:ext cx="6667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t>Product Versus Period Costs</a:t>
            </a:r>
          </a:p>
        </p:txBody>
      </p:sp>
      <p:sp>
        <p:nvSpPr>
          <p:cNvPr id="1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pic>
        <p:nvPicPr>
          <p:cNvPr id="18"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2958227"/>
            <a:ext cx="7414158" cy="29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282792"/>
            <a:ext cx="7414158" cy="29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565984"/>
            <a:ext cx="7414158" cy="29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843488"/>
            <a:ext cx="7414158" cy="29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4146016"/>
            <a:ext cx="7414158" cy="29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4453088"/>
            <a:ext cx="7414158" cy="29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4806792"/>
            <a:ext cx="1333500" cy="298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15212A8B-4FC5-4F9B-BAD0-392E604C503A}" type="slidenum">
              <a:rPr lang="en-US" smtClean="0"/>
              <a:t>21</a:t>
            </a:fld>
            <a:endParaRPr lang="en-US"/>
          </a:p>
        </p:txBody>
      </p:sp>
    </p:spTree>
    <p:extLst>
      <p:ext uri="{BB962C8B-B14F-4D97-AF65-F5344CB8AC3E}">
        <p14:creationId xmlns:p14="http://schemas.microsoft.com/office/powerpoint/2010/main" val="17513184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nodeType="clickEffect">
                                  <p:stCondLst>
                                    <p:cond delay="0"/>
                                  </p:stCondLst>
                                  <p:childTnLst>
                                    <p:animEffect transition="out" filter="wipe(left)">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nodeType="clickEffect">
                                  <p:stCondLst>
                                    <p:cond delay="0"/>
                                  </p:stCondLst>
                                  <p:childTnLst>
                                    <p:animEffect transition="out" filter="wipe(left)">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DO IT! 2: Managerial Cost Concepts</a:t>
            </a:r>
            <a:endParaRPr lang="en-US" altLang="en-US" dirty="0"/>
          </a:p>
        </p:txBody>
      </p:sp>
      <p:sp>
        <p:nvSpPr>
          <p:cNvPr id="17"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15212A8B-4FC5-4F9B-BAD0-392E604C503A}" type="slidenum">
              <a:rPr lang="en-US" smtClean="0"/>
              <a:t>22</a:t>
            </a:fld>
            <a:endParaRPr lang="en-US"/>
          </a:p>
        </p:txBody>
      </p:sp>
      <p:graphicFrame>
        <p:nvGraphicFramePr>
          <p:cNvPr id="15" name="Table 9">
            <a:extLst>
              <a:ext uri="{FF2B5EF4-FFF2-40B4-BE49-F238E27FC236}">
                <a16:creationId xmlns:a16="http://schemas.microsoft.com/office/drawing/2014/main" id="{F50FAFEF-E1A4-40F5-B84E-C4D29EEF11D9}"/>
              </a:ext>
            </a:extLst>
          </p:cNvPr>
          <p:cNvGraphicFramePr>
            <a:graphicFrameLocks/>
          </p:cNvGraphicFramePr>
          <p:nvPr>
            <p:extLst>
              <p:ext uri="{D42A27DB-BD31-4B8C-83A1-F6EECF244321}">
                <p14:modId xmlns:p14="http://schemas.microsoft.com/office/powerpoint/2010/main" val="863774489"/>
              </p:ext>
            </p:extLst>
          </p:nvPr>
        </p:nvGraphicFramePr>
        <p:xfrm>
          <a:off x="463020" y="1910813"/>
          <a:ext cx="8376180" cy="4321033"/>
        </p:xfrm>
        <a:graphic>
          <a:graphicData uri="http://schemas.openxmlformats.org/drawingml/2006/table">
            <a:tbl>
              <a:tblPr firstRow="1" bandRow="1"/>
              <a:tblGrid>
                <a:gridCol w="4632879">
                  <a:extLst>
                    <a:ext uri="{9D8B030D-6E8A-4147-A177-3AD203B41FA5}">
                      <a16:colId xmlns:a16="http://schemas.microsoft.com/office/drawing/2014/main" val="830220937"/>
                    </a:ext>
                  </a:extLst>
                </a:gridCol>
                <a:gridCol w="2458064">
                  <a:extLst>
                    <a:ext uri="{9D8B030D-6E8A-4147-A177-3AD203B41FA5}">
                      <a16:colId xmlns:a16="http://schemas.microsoft.com/office/drawing/2014/main" val="1901185183"/>
                    </a:ext>
                  </a:extLst>
                </a:gridCol>
                <a:gridCol w="1285237">
                  <a:extLst>
                    <a:ext uri="{9D8B030D-6E8A-4147-A177-3AD203B41FA5}">
                      <a16:colId xmlns:a16="http://schemas.microsoft.com/office/drawing/2014/main" val="1601721434"/>
                    </a:ext>
                  </a:extLst>
                </a:gridCol>
              </a:tblGrid>
              <a:tr h="526528">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marL="0" marR="152400" algn="ctr">
                        <a:lnSpc>
                          <a:spcPct val="100000"/>
                        </a:lnSpc>
                        <a:spcBef>
                          <a:spcPts val="0"/>
                        </a:spcBef>
                        <a:spcAft>
                          <a:spcPts val="0"/>
                        </a:spcAft>
                      </a:pPr>
                      <a:r>
                        <a:rPr lang="en-US" sz="1600" dirty="0">
                          <a:effectLst/>
                          <a:latin typeface="+mn-lt"/>
                        </a:rPr>
                        <a:t>Cost</a:t>
                      </a:r>
                      <a:endParaRPr lang="en-US" sz="1600" dirty="0">
                        <a:solidFill>
                          <a:srgbClr val="000000"/>
                        </a:solidFill>
                        <a:effectLst/>
                        <a:latin typeface="+mn-lt"/>
                        <a:ea typeface="Times New Roman"/>
                        <a:cs typeface="STIXTwoText"/>
                      </a:endParaRPr>
                    </a:p>
                  </a:txBody>
                  <a:tcPr anchor="ct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solidFill>
                      <a:srgbClr val="005400"/>
                    </a:solidFill>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marL="0" marR="50800" algn="ctr">
                        <a:lnSpc>
                          <a:spcPct val="100000"/>
                        </a:lnSpc>
                        <a:spcBef>
                          <a:spcPts val="0"/>
                        </a:spcBef>
                        <a:spcAft>
                          <a:spcPts val="0"/>
                        </a:spcAft>
                      </a:pPr>
                      <a:r>
                        <a:rPr lang="en-US" sz="1600" dirty="0">
                          <a:effectLst/>
                          <a:latin typeface="+mn-lt"/>
                        </a:rPr>
                        <a:t>Product Cost</a:t>
                      </a:r>
                      <a:endParaRPr lang="en-US" sz="1600" dirty="0">
                        <a:solidFill>
                          <a:srgbClr val="000000"/>
                        </a:solidFill>
                        <a:effectLst/>
                        <a:latin typeface="+mn-lt"/>
                        <a:ea typeface="Times New Roman"/>
                        <a:cs typeface="STIXTwoText"/>
                      </a:endParaRPr>
                    </a:p>
                  </a:txBody>
                  <a:tcPr anchor="ct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solidFill>
                      <a:srgbClr val="005400"/>
                    </a:solidFill>
                  </a:tcPr>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pPr marL="0" marR="0" algn="ctr">
                        <a:lnSpc>
                          <a:spcPct val="100000"/>
                        </a:lnSpc>
                        <a:spcBef>
                          <a:spcPts val="0"/>
                        </a:spcBef>
                        <a:spcAft>
                          <a:spcPts val="0"/>
                        </a:spcAft>
                      </a:pPr>
                      <a:r>
                        <a:rPr lang="en-US" sz="1600" dirty="0">
                          <a:effectLst/>
                          <a:latin typeface="+mn-lt"/>
                        </a:rPr>
                        <a:t>Period Cost</a:t>
                      </a:r>
                      <a:endParaRPr lang="en-US" sz="1600" dirty="0">
                        <a:solidFill>
                          <a:srgbClr val="000000"/>
                        </a:solidFill>
                        <a:effectLst/>
                        <a:latin typeface="+mn-lt"/>
                        <a:ea typeface="Times New Roman"/>
                        <a:cs typeface="STIXTwoText"/>
                      </a:endParaRPr>
                    </a:p>
                  </a:txBody>
                  <a:tcPr anchor="ct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solidFill>
                      <a:srgbClr val="005400"/>
                    </a:solidFill>
                  </a:tcPr>
                </a:tc>
                <a:extLst>
                  <a:ext uri="{0D108BD9-81ED-4DB2-BD59-A6C34878D82A}">
                    <a16:rowId xmlns:a16="http://schemas.microsoft.com/office/drawing/2014/main" val="1637360261"/>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Tires</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just">
                        <a:lnSpc>
                          <a:spcPct val="100000"/>
                        </a:lnSpc>
                        <a:spcBef>
                          <a:spcPts val="0"/>
                        </a:spcBef>
                        <a:spcAft>
                          <a:spcPts val="0"/>
                        </a:spcAft>
                      </a:pPr>
                      <a:r>
                        <a:rPr lang="en-US" sz="1600" dirty="0">
                          <a:effectLst/>
                          <a:latin typeface="+mn-lt"/>
                        </a:rPr>
                        <a:t>Direct materials</a:t>
                      </a:r>
                      <a:endParaRPr lang="en-US" sz="1600" dirty="0">
                        <a:solidFill>
                          <a:srgbClr val="000000"/>
                        </a:solidFill>
                        <a:effectLst/>
                        <a:latin typeface="+mn-lt"/>
                        <a:ea typeface="Times New Roman"/>
                        <a:cs typeface="STIXTwoText"/>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390673394"/>
                  </a:ext>
                </a:extLst>
              </a:tr>
              <a:tr h="37029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Wages of employees who put tires on the wheels</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just">
                        <a:lnSpc>
                          <a:spcPct val="100000"/>
                        </a:lnSpc>
                        <a:spcBef>
                          <a:spcPts val="0"/>
                        </a:spcBef>
                        <a:spcAft>
                          <a:spcPts val="0"/>
                        </a:spcAft>
                      </a:pPr>
                      <a:r>
                        <a:rPr lang="en-US" sz="1600" dirty="0">
                          <a:effectLst/>
                          <a:latin typeface="+mn-lt"/>
                        </a:rPr>
                        <a:t>Direct labor</a:t>
                      </a:r>
                      <a:endParaRPr lang="en-US" sz="1600" dirty="0">
                        <a:solidFill>
                          <a:srgbClr val="000000"/>
                        </a:solidFill>
                        <a:effectLst/>
                        <a:latin typeface="+mn-lt"/>
                        <a:ea typeface="Times New Roman"/>
                        <a:cs typeface="STIXTwoText"/>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056954271"/>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Factory building depreciation</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just">
                        <a:lnSpc>
                          <a:spcPct val="100000"/>
                        </a:lnSpc>
                        <a:spcBef>
                          <a:spcPts val="0"/>
                        </a:spcBef>
                        <a:spcAft>
                          <a:spcPts val="0"/>
                        </a:spcAft>
                      </a:pPr>
                      <a:r>
                        <a:rPr lang="en-US" sz="1600" dirty="0">
                          <a:effectLst/>
                          <a:latin typeface="+mn-lt"/>
                        </a:rPr>
                        <a:t>Manufacturing overhead</a:t>
                      </a:r>
                      <a:endParaRPr lang="en-US" sz="1600" dirty="0">
                        <a:solidFill>
                          <a:srgbClr val="000000"/>
                        </a:solidFill>
                        <a:effectLst/>
                        <a:latin typeface="+mn-lt"/>
                        <a:ea typeface="Times New Roman"/>
                        <a:cs typeface="STIXTwoText"/>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541392419"/>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Advertising expenditures</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a:lnSpc>
                          <a:spcPct val="100000"/>
                        </a:lnSpc>
                        <a:spcBef>
                          <a:spcPts val="300"/>
                        </a:spcBef>
                        <a:spcAft>
                          <a:spcPts val="300"/>
                        </a:spcAft>
                        <a:tabLst>
                          <a:tab pos="139700" algn="dec"/>
                          <a:tab pos="215900" algn="l"/>
                          <a:tab pos="139700" algn="dec"/>
                          <a:tab pos="215900" algn="l"/>
                          <a:tab pos="368300" algn="l"/>
                          <a:tab pos="889000" algn="ctr"/>
                          <a:tab pos="1981200" algn="ctr"/>
                          <a:tab pos="2705100" algn="ctr"/>
                          <a:tab pos="3492500" algn="ctr"/>
                          <a:tab pos="4241800" algn="ctr"/>
                        </a:tabLst>
                      </a:pPr>
                      <a:r>
                        <a:rPr lang="en-US" sz="1600" dirty="0">
                          <a:effectLst/>
                          <a:latin typeface="+mn-lt"/>
                        </a:rPr>
                        <a:t>X</a:t>
                      </a:r>
                      <a:endParaRPr lang="en-US" sz="1600" dirty="0">
                        <a:solidFill>
                          <a:srgbClr val="000000"/>
                        </a:solidFill>
                        <a:effectLst/>
                        <a:latin typeface="+mn-lt"/>
                        <a:ea typeface="Times New Roman"/>
                        <a:cs typeface="STIXTwoText"/>
                      </a:endParaRPr>
                    </a:p>
                  </a:txBody>
                  <a:tcPr anchor="ct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668282891"/>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Factory machine lubricants</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just">
                        <a:lnSpc>
                          <a:spcPct val="100000"/>
                        </a:lnSpc>
                        <a:spcBef>
                          <a:spcPts val="0"/>
                        </a:spcBef>
                        <a:spcAft>
                          <a:spcPts val="0"/>
                        </a:spcAft>
                      </a:pPr>
                      <a:r>
                        <a:rPr lang="en-US" sz="1600" dirty="0">
                          <a:effectLst/>
                          <a:latin typeface="+mn-lt"/>
                        </a:rPr>
                        <a:t>Manufacturing overhead</a:t>
                      </a:r>
                      <a:endParaRPr lang="en-US" sz="1600" dirty="0">
                        <a:solidFill>
                          <a:srgbClr val="000000"/>
                        </a:solidFill>
                        <a:effectLst/>
                        <a:latin typeface="+mn-lt"/>
                        <a:ea typeface="Times New Roman"/>
                        <a:cs typeface="STIXTwoText"/>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a:effectLst/>
                          <a:latin typeface="+mn-lt"/>
                        </a:rPr>
                        <a:t> </a:t>
                      </a:r>
                      <a:endParaRPr lang="en-US" sz="1600">
                        <a:solidFill>
                          <a:srgbClr val="000000"/>
                        </a:solidFill>
                        <a:effectLst/>
                        <a:latin typeface="+mn-lt"/>
                        <a:ea typeface="Times New Roman"/>
                        <a:cs typeface="MinionPro-Regular"/>
                      </a:endParaRPr>
                    </a:p>
                  </a:txBody>
                  <a:tcP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394283933"/>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Spokes</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just">
                        <a:lnSpc>
                          <a:spcPct val="100000"/>
                        </a:lnSpc>
                        <a:spcBef>
                          <a:spcPts val="0"/>
                        </a:spcBef>
                        <a:spcAft>
                          <a:spcPts val="0"/>
                        </a:spcAft>
                      </a:pPr>
                      <a:r>
                        <a:rPr lang="en-US" sz="1600" dirty="0">
                          <a:effectLst/>
                          <a:latin typeface="+mn-lt"/>
                        </a:rPr>
                        <a:t>Direct materials</a:t>
                      </a:r>
                      <a:endParaRPr lang="en-US" sz="1600" dirty="0">
                        <a:solidFill>
                          <a:srgbClr val="000000"/>
                        </a:solidFill>
                        <a:effectLst/>
                        <a:latin typeface="+mn-lt"/>
                        <a:ea typeface="Times New Roman"/>
                        <a:cs typeface="STIXTwoText"/>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652057441"/>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Salary of factory manager</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just">
                        <a:lnSpc>
                          <a:spcPct val="100000"/>
                        </a:lnSpc>
                        <a:spcBef>
                          <a:spcPts val="0"/>
                        </a:spcBef>
                        <a:spcAft>
                          <a:spcPts val="0"/>
                        </a:spcAft>
                      </a:pPr>
                      <a:r>
                        <a:rPr lang="en-US" sz="1600" dirty="0">
                          <a:effectLst/>
                          <a:latin typeface="+mn-lt"/>
                        </a:rPr>
                        <a:t>Manufacturing overhead</a:t>
                      </a:r>
                      <a:endParaRPr lang="en-US" sz="1600" dirty="0">
                        <a:solidFill>
                          <a:srgbClr val="000000"/>
                        </a:solidFill>
                        <a:effectLst/>
                        <a:latin typeface="+mn-lt"/>
                        <a:ea typeface="Times New Roman"/>
                        <a:cs typeface="STIXTwoText"/>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028513470"/>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Salary of accountant</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a:lnSpc>
                          <a:spcPct val="100000"/>
                        </a:lnSpc>
                        <a:spcBef>
                          <a:spcPts val="300"/>
                        </a:spcBef>
                        <a:spcAft>
                          <a:spcPts val="300"/>
                        </a:spcAft>
                        <a:tabLst>
                          <a:tab pos="139700" algn="dec"/>
                          <a:tab pos="215900" algn="l"/>
                          <a:tab pos="139700" algn="dec"/>
                          <a:tab pos="215900" algn="l"/>
                          <a:tab pos="368300" algn="l"/>
                          <a:tab pos="889000" algn="ctr"/>
                          <a:tab pos="1981200" algn="ctr"/>
                          <a:tab pos="2705100" algn="ctr"/>
                          <a:tab pos="3492500" algn="ctr"/>
                          <a:tab pos="4241800" algn="ctr"/>
                        </a:tabLst>
                      </a:pPr>
                      <a:r>
                        <a:rPr lang="en-US" sz="1600" dirty="0">
                          <a:effectLst/>
                          <a:latin typeface="+mn-lt"/>
                        </a:rPr>
                        <a:t>X</a:t>
                      </a:r>
                      <a:endParaRPr lang="en-US" sz="1600" dirty="0">
                        <a:solidFill>
                          <a:srgbClr val="000000"/>
                        </a:solidFill>
                        <a:effectLst/>
                        <a:latin typeface="+mn-lt"/>
                        <a:ea typeface="Times New Roman"/>
                        <a:cs typeface="STIXTwoText"/>
                      </a:endParaRPr>
                    </a:p>
                  </a:txBody>
                  <a:tcPr anchor="ct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573587492"/>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Handlebars</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just">
                        <a:lnSpc>
                          <a:spcPct val="100000"/>
                        </a:lnSpc>
                        <a:spcBef>
                          <a:spcPts val="0"/>
                        </a:spcBef>
                        <a:spcAft>
                          <a:spcPts val="0"/>
                        </a:spcAft>
                      </a:pPr>
                      <a:r>
                        <a:rPr lang="en-US" sz="1600" dirty="0">
                          <a:effectLst/>
                          <a:latin typeface="+mn-lt"/>
                        </a:rPr>
                        <a:t>Direct materials</a:t>
                      </a:r>
                      <a:endParaRPr lang="en-US" sz="1600" dirty="0">
                        <a:solidFill>
                          <a:srgbClr val="000000"/>
                        </a:solidFill>
                        <a:effectLst/>
                        <a:latin typeface="+mn-lt"/>
                        <a:ea typeface="Times New Roman"/>
                        <a:cs typeface="STIXTwoText"/>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341112015"/>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Salaries of factory maintenance employees</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just">
                        <a:lnSpc>
                          <a:spcPct val="100000"/>
                        </a:lnSpc>
                        <a:spcBef>
                          <a:spcPts val="0"/>
                        </a:spcBef>
                        <a:spcAft>
                          <a:spcPts val="0"/>
                        </a:spcAft>
                      </a:pPr>
                      <a:r>
                        <a:rPr lang="en-US" sz="1600" dirty="0">
                          <a:effectLst/>
                          <a:latin typeface="+mn-lt"/>
                        </a:rPr>
                        <a:t>Manufacturing overhead</a:t>
                      </a:r>
                      <a:endParaRPr lang="en-US" sz="1600" dirty="0">
                        <a:solidFill>
                          <a:srgbClr val="000000"/>
                        </a:solidFill>
                        <a:effectLst/>
                        <a:latin typeface="+mn-lt"/>
                        <a:ea typeface="Times New Roman"/>
                        <a:cs typeface="STIXTwoText"/>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92015566"/>
                  </a:ext>
                </a:extLst>
              </a:tr>
              <a:tr h="3371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lnSpc>
                          <a:spcPct val="100000"/>
                        </a:lnSpc>
                        <a:spcBef>
                          <a:spcPts val="0"/>
                        </a:spcBef>
                        <a:spcAft>
                          <a:spcPts val="0"/>
                        </a:spcAft>
                      </a:pPr>
                      <a:r>
                        <a:rPr lang="en-US" sz="1600" dirty="0">
                          <a:effectLst/>
                          <a:latin typeface="+mn-lt"/>
                        </a:rPr>
                        <a:t>Salary of product quality inspector</a:t>
                      </a:r>
                      <a:endParaRPr lang="en-US" sz="1600" dirty="0">
                        <a:solidFill>
                          <a:srgbClr val="000000"/>
                        </a:solidFill>
                        <a:effectLst/>
                        <a:latin typeface="+mn-lt"/>
                        <a:ea typeface="Times New Roman"/>
                        <a:cs typeface="STIXTwoText"/>
                      </a:endParaRPr>
                    </a:p>
                  </a:txBody>
                  <a:tcPr>
                    <a:lnL w="6350" cap="flat" cmpd="sng" algn="ctr">
                      <a:solidFill>
                        <a:srgbClr val="196E78"/>
                      </a:solidFill>
                      <a:prstDash val="solid"/>
                      <a:miter lim="800000"/>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just">
                        <a:lnSpc>
                          <a:spcPct val="100000"/>
                        </a:lnSpc>
                        <a:spcBef>
                          <a:spcPts val="0"/>
                        </a:spcBef>
                        <a:spcAft>
                          <a:spcPts val="0"/>
                        </a:spcAft>
                      </a:pPr>
                      <a:r>
                        <a:rPr lang="en-US" sz="1600" dirty="0">
                          <a:effectLst/>
                          <a:latin typeface="+mn-lt"/>
                        </a:rPr>
                        <a:t>Manufacturing overhead</a:t>
                      </a:r>
                      <a:endParaRPr lang="en-US" sz="1600" dirty="0">
                        <a:solidFill>
                          <a:srgbClr val="000000"/>
                        </a:solidFill>
                        <a:effectLst/>
                        <a:latin typeface="+mn-lt"/>
                        <a:ea typeface="Times New Roman"/>
                        <a:cs typeface="STIXTwoText"/>
                      </a:endParaRPr>
                    </a:p>
                  </a:txBody>
                  <a:tcPr>
                    <a:lnL>
                      <a:noFill/>
                    </a:lnL>
                    <a:lnR>
                      <a:noFill/>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fontAlgn="auto">
                        <a:lnSpc>
                          <a:spcPct val="100000"/>
                        </a:lnSpc>
                        <a:spcBef>
                          <a:spcPts val="0"/>
                        </a:spcBef>
                        <a:spcAft>
                          <a:spcPts val="0"/>
                        </a:spcAft>
                      </a:pPr>
                      <a:r>
                        <a:rPr lang="en-US" sz="1600" dirty="0">
                          <a:effectLst/>
                          <a:latin typeface="+mn-lt"/>
                        </a:rPr>
                        <a:t> </a:t>
                      </a:r>
                      <a:endParaRPr lang="en-US" sz="1600" dirty="0">
                        <a:solidFill>
                          <a:srgbClr val="000000"/>
                        </a:solidFill>
                        <a:effectLst/>
                        <a:latin typeface="+mn-lt"/>
                        <a:ea typeface="Times New Roman"/>
                        <a:cs typeface="MinionPro-Regular"/>
                      </a:endParaRPr>
                    </a:p>
                  </a:txBody>
                  <a:tcPr>
                    <a:lnL>
                      <a:noFill/>
                    </a:lnL>
                    <a:lnR w="6350" cap="flat" cmpd="sng" algn="ctr">
                      <a:solidFill>
                        <a:srgbClr val="196E78"/>
                      </a:solidFill>
                      <a:prstDash val="solid"/>
                      <a:miter lim="800000"/>
                    </a:lnR>
                    <a:lnT w="6350" cap="flat" cmpd="sng" algn="ctr">
                      <a:solidFill>
                        <a:srgbClr val="196E78"/>
                      </a:solidFill>
                      <a:prstDash val="solid"/>
                      <a:miter lim="800000"/>
                    </a:lnT>
                    <a:lnB w="6350" cap="flat" cmpd="sng" algn="ctr">
                      <a:solidFill>
                        <a:srgbClr val="196E78"/>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75296579"/>
                  </a:ext>
                </a:extLst>
              </a:tr>
            </a:tbl>
          </a:graphicData>
        </a:graphic>
      </p:graphicFrame>
      <p:sp>
        <p:nvSpPr>
          <p:cNvPr id="19" name="TextBox 18">
            <a:extLst>
              <a:ext uri="{FF2B5EF4-FFF2-40B4-BE49-F238E27FC236}">
                <a16:creationId xmlns:a16="http://schemas.microsoft.com/office/drawing/2014/main" id="{3505EFFD-01B9-4E9B-92FF-5383939A904A}"/>
              </a:ext>
            </a:extLst>
          </p:cNvPr>
          <p:cNvSpPr txBox="1"/>
          <p:nvPr/>
        </p:nvSpPr>
        <p:spPr>
          <a:xfrm>
            <a:off x="463020" y="1262208"/>
            <a:ext cx="8305799" cy="461665"/>
          </a:xfrm>
          <a:prstGeom prst="rect">
            <a:avLst/>
          </a:prstGeom>
          <a:noFill/>
        </p:spPr>
        <p:txBody>
          <a:bodyPr wrap="square">
            <a:spAutoFit/>
          </a:bodyPr>
          <a:lstStyle/>
          <a:p>
            <a:pPr algn="l">
              <a:lnSpc>
                <a:spcPct val="100000"/>
              </a:lnSpc>
              <a:spcBef>
                <a:spcPts val="624"/>
              </a:spcBef>
              <a:spcAft>
                <a:spcPts val="1800"/>
              </a:spcAft>
            </a:pPr>
            <a:r>
              <a:rPr lang="en-US" sz="2400" dirty="0"/>
              <a:t>Classify each of these costs for a bicycle company. </a:t>
            </a:r>
          </a:p>
        </p:txBody>
      </p:sp>
      <p:sp>
        <p:nvSpPr>
          <p:cNvPr id="4" name="Rectangle 3">
            <a:extLst>
              <a:ext uri="{FF2B5EF4-FFF2-40B4-BE49-F238E27FC236}">
                <a16:creationId xmlns:a16="http://schemas.microsoft.com/office/drawing/2014/main" id="{337469AF-FB7D-45C7-ABF4-30CDE78C5CE6}"/>
              </a:ext>
            </a:extLst>
          </p:cNvPr>
          <p:cNvSpPr/>
          <p:nvPr/>
        </p:nvSpPr>
        <p:spPr bwMode="auto">
          <a:xfrm>
            <a:off x="5147733" y="2511588"/>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6" name="Rectangle 25">
            <a:extLst>
              <a:ext uri="{FF2B5EF4-FFF2-40B4-BE49-F238E27FC236}">
                <a16:creationId xmlns:a16="http://schemas.microsoft.com/office/drawing/2014/main" id="{B4377926-4989-4175-8CB5-BB5BC5252B6F}"/>
              </a:ext>
            </a:extLst>
          </p:cNvPr>
          <p:cNvSpPr/>
          <p:nvPr/>
        </p:nvSpPr>
        <p:spPr bwMode="auto">
          <a:xfrm>
            <a:off x="5147733" y="2901055"/>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7" name="Rectangle 26">
            <a:extLst>
              <a:ext uri="{FF2B5EF4-FFF2-40B4-BE49-F238E27FC236}">
                <a16:creationId xmlns:a16="http://schemas.microsoft.com/office/drawing/2014/main" id="{FCE9290F-0B66-4D34-A217-0589FBEE2400}"/>
              </a:ext>
            </a:extLst>
          </p:cNvPr>
          <p:cNvSpPr/>
          <p:nvPr/>
        </p:nvSpPr>
        <p:spPr bwMode="auto">
          <a:xfrm>
            <a:off x="5147733" y="3279543"/>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8" name="Rectangle 27">
            <a:extLst>
              <a:ext uri="{FF2B5EF4-FFF2-40B4-BE49-F238E27FC236}">
                <a16:creationId xmlns:a16="http://schemas.microsoft.com/office/drawing/2014/main" id="{E7E43623-A9A1-45D7-AB64-D5C9AB81D09D}"/>
              </a:ext>
            </a:extLst>
          </p:cNvPr>
          <p:cNvSpPr/>
          <p:nvPr/>
        </p:nvSpPr>
        <p:spPr bwMode="auto">
          <a:xfrm>
            <a:off x="5147733" y="3935217"/>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9" name="Rectangle 28">
            <a:extLst>
              <a:ext uri="{FF2B5EF4-FFF2-40B4-BE49-F238E27FC236}">
                <a16:creationId xmlns:a16="http://schemas.microsoft.com/office/drawing/2014/main" id="{EC97E886-88A3-4689-AD5C-979250233885}"/>
              </a:ext>
            </a:extLst>
          </p:cNvPr>
          <p:cNvSpPr/>
          <p:nvPr/>
        </p:nvSpPr>
        <p:spPr bwMode="auto">
          <a:xfrm>
            <a:off x="5147733" y="4299379"/>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0" name="Rectangle 29">
            <a:extLst>
              <a:ext uri="{FF2B5EF4-FFF2-40B4-BE49-F238E27FC236}">
                <a16:creationId xmlns:a16="http://schemas.microsoft.com/office/drawing/2014/main" id="{4A693993-5DB3-41BE-A030-295240E945D3}"/>
              </a:ext>
            </a:extLst>
          </p:cNvPr>
          <p:cNvSpPr/>
          <p:nvPr/>
        </p:nvSpPr>
        <p:spPr bwMode="auto">
          <a:xfrm>
            <a:off x="5147733" y="4602856"/>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1" name="Rectangle 30">
            <a:extLst>
              <a:ext uri="{FF2B5EF4-FFF2-40B4-BE49-F238E27FC236}">
                <a16:creationId xmlns:a16="http://schemas.microsoft.com/office/drawing/2014/main" id="{593CCB3C-DD2E-4BA0-8265-A6E4993DB0EB}"/>
              </a:ext>
            </a:extLst>
          </p:cNvPr>
          <p:cNvSpPr/>
          <p:nvPr/>
        </p:nvSpPr>
        <p:spPr bwMode="auto">
          <a:xfrm>
            <a:off x="5147733" y="5261315"/>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2" name="Rectangle 31">
            <a:extLst>
              <a:ext uri="{FF2B5EF4-FFF2-40B4-BE49-F238E27FC236}">
                <a16:creationId xmlns:a16="http://schemas.microsoft.com/office/drawing/2014/main" id="{5BB384A2-9509-4103-896D-BB155F10261E}"/>
              </a:ext>
            </a:extLst>
          </p:cNvPr>
          <p:cNvSpPr/>
          <p:nvPr/>
        </p:nvSpPr>
        <p:spPr bwMode="auto">
          <a:xfrm>
            <a:off x="5202767" y="5607043"/>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3" name="Rectangle 32">
            <a:extLst>
              <a:ext uri="{FF2B5EF4-FFF2-40B4-BE49-F238E27FC236}">
                <a16:creationId xmlns:a16="http://schemas.microsoft.com/office/drawing/2014/main" id="{5ECFA6A4-6BB6-4D49-A256-9EF8AC3FBDC3}"/>
              </a:ext>
            </a:extLst>
          </p:cNvPr>
          <p:cNvSpPr/>
          <p:nvPr/>
        </p:nvSpPr>
        <p:spPr bwMode="auto">
          <a:xfrm>
            <a:off x="5147733" y="5980484"/>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4" name="Rectangle 33">
            <a:extLst>
              <a:ext uri="{FF2B5EF4-FFF2-40B4-BE49-F238E27FC236}">
                <a16:creationId xmlns:a16="http://schemas.microsoft.com/office/drawing/2014/main" id="{22DE3F84-BFFB-4AB2-BBAF-A9687033714B}"/>
              </a:ext>
            </a:extLst>
          </p:cNvPr>
          <p:cNvSpPr/>
          <p:nvPr/>
        </p:nvSpPr>
        <p:spPr bwMode="auto">
          <a:xfrm>
            <a:off x="6324600" y="3586064"/>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5" name="Rectangle 34">
            <a:extLst>
              <a:ext uri="{FF2B5EF4-FFF2-40B4-BE49-F238E27FC236}">
                <a16:creationId xmlns:a16="http://schemas.microsoft.com/office/drawing/2014/main" id="{176DCEC9-1AF8-4E0A-8A71-97EB43ADF4FF}"/>
              </a:ext>
            </a:extLst>
          </p:cNvPr>
          <p:cNvSpPr/>
          <p:nvPr/>
        </p:nvSpPr>
        <p:spPr bwMode="auto">
          <a:xfrm>
            <a:off x="6172200" y="4939404"/>
            <a:ext cx="2209800" cy="228600"/>
          </a:xfrm>
          <a:prstGeom prst="rect">
            <a:avLst/>
          </a:prstGeom>
          <a:solidFill>
            <a:schemeClr val="bg1"/>
          </a:solidFill>
          <a:ln w="12700" cap="sq"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8188621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14-3</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Manufacturing Costs in </a:t>
            </a:r>
          </a:p>
          <a:p>
            <a:pPr marL="111120" algn="l"/>
            <a:r>
              <a:rPr lang="en-US" sz="3200" b="1" dirty="0">
                <a:solidFill>
                  <a:srgbClr val="FFFFFF"/>
                </a:solidFill>
                <a:latin typeface="Liberation Sans" panose="020B0604020202020204" pitchFamily="34" charset="0"/>
              </a:rPr>
              <a:t>Financial Statements</a:t>
            </a:r>
          </a:p>
        </p:txBody>
      </p:sp>
      <p:sp>
        <p:nvSpPr>
          <p:cNvPr id="2" name="Slide Number Placeholder 1"/>
          <p:cNvSpPr>
            <a:spLocks noGrp="1"/>
          </p:cNvSpPr>
          <p:nvPr>
            <p:ph type="sldNum" sz="quarter" idx="12"/>
          </p:nvPr>
        </p:nvSpPr>
        <p:spPr/>
        <p:txBody>
          <a:bodyPr/>
          <a:lstStyle/>
          <a:p>
            <a:fld id="{15212A8B-4FC5-4F9B-BAD0-392E604C503A}" type="slidenum">
              <a:rPr lang="en-US" smtClean="0"/>
              <a:t>23</a:t>
            </a:fld>
            <a:endParaRPr lang="en-US"/>
          </a:p>
        </p:txBody>
      </p:sp>
    </p:spTree>
    <p:extLst>
      <p:ext uri="{BB962C8B-B14F-4D97-AF65-F5344CB8AC3E}">
        <p14:creationId xmlns:p14="http://schemas.microsoft.com/office/powerpoint/2010/main" val="671639715"/>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2205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Balance sheet</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Income statement </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Cost of goods manufactured</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Cost of goods manufactured schedule</a:t>
            </a:r>
          </a:p>
        </p:txBody>
      </p:sp>
      <p:sp>
        <p:nvSpPr>
          <p:cNvPr id="2" name="Slide Number Placeholder 1"/>
          <p:cNvSpPr>
            <a:spLocks noGrp="1"/>
          </p:cNvSpPr>
          <p:nvPr>
            <p:ph type="sldNum" sz="quarter" idx="12"/>
          </p:nvPr>
        </p:nvSpPr>
        <p:spPr/>
        <p:txBody>
          <a:bodyPr/>
          <a:lstStyle/>
          <a:p>
            <a:fld id="{15212A8B-4FC5-4F9B-BAD0-392E604C503A}" type="slidenum">
              <a:rPr lang="en-US" smtClean="0"/>
              <a:t>24</a:t>
            </a:fld>
            <a:endParaRPr lang="en-US"/>
          </a:p>
        </p:txBody>
      </p:sp>
    </p:spTree>
    <p:extLst>
      <p:ext uri="{BB962C8B-B14F-4D97-AF65-F5344CB8AC3E}">
        <p14:creationId xmlns:p14="http://schemas.microsoft.com/office/powerpoint/2010/main" val="1544859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Text Box 2"/>
          <p:cNvSpPr txBox="1">
            <a:spLocks noChangeArrowheads="1"/>
          </p:cNvSpPr>
          <p:nvPr/>
        </p:nvSpPr>
        <p:spPr bwMode="auto">
          <a:xfrm>
            <a:off x="2209800" y="560705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
              </a:spcBef>
            </a:pPr>
            <a:endParaRPr lang="en-US" altLang="en-US" dirty="0">
              <a:latin typeface="Liberation Sans" panose="020B0604020202020204" pitchFamily="34" charset="0"/>
            </a:endParaRPr>
          </a:p>
        </p:txBody>
      </p:sp>
      <p:sp>
        <p:nvSpPr>
          <p:cNvPr id="597000" name="Rectangle 8"/>
          <p:cNvSpPr>
            <a:spLocks noChangeArrowheads="1"/>
          </p:cNvSpPr>
          <p:nvPr/>
        </p:nvSpPr>
        <p:spPr bwMode="auto">
          <a:xfrm>
            <a:off x="609600" y="1371600"/>
            <a:ext cx="5715000"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300" b="1" dirty="0">
                <a:latin typeface="Liberation Sans" panose="020B0604020202020204" pitchFamily="34" charset="0"/>
              </a:rPr>
              <a:t>Inventory accounts for a manufacturer</a:t>
            </a:r>
          </a:p>
        </p:txBody>
      </p:sp>
      <p:sp>
        <p:nvSpPr>
          <p:cNvPr id="597001" name="Rectangle 9"/>
          <p:cNvSpPr>
            <a:spLocks noChangeArrowheads="1"/>
          </p:cNvSpPr>
          <p:nvPr/>
        </p:nvSpPr>
        <p:spPr bwMode="auto">
          <a:xfrm>
            <a:off x="685800" y="5097959"/>
            <a:ext cx="8077200" cy="76944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200" dirty="0">
                <a:latin typeface="Liberation Sans" panose="020B0604020202020204" pitchFamily="34" charset="0"/>
              </a:rPr>
              <a:t>The balance sheet for a </a:t>
            </a:r>
            <a:r>
              <a:rPr lang="en-US" altLang="en-US" sz="2200" b="1" dirty="0">
                <a:latin typeface="Liberation Sans" panose="020B0604020202020204" pitchFamily="34" charset="0"/>
              </a:rPr>
              <a:t>merchandising</a:t>
            </a:r>
            <a:r>
              <a:rPr lang="en-US" altLang="en-US" sz="2200" dirty="0">
                <a:latin typeface="Liberation Sans" panose="020B0604020202020204" pitchFamily="34" charset="0"/>
              </a:rPr>
              <a:t> company shows just </a:t>
            </a:r>
            <a:r>
              <a:rPr lang="en-US" altLang="en-US" sz="2200" b="1" dirty="0">
                <a:latin typeface="Liberation Sans" panose="020B0604020202020204" pitchFamily="34" charset="0"/>
              </a:rPr>
              <a:t>one category</a:t>
            </a:r>
            <a:r>
              <a:rPr lang="en-US" altLang="en-US" sz="2200" dirty="0">
                <a:latin typeface="Liberation Sans" panose="020B0604020202020204" pitchFamily="34" charset="0"/>
              </a:rPr>
              <a:t> of inventory.</a:t>
            </a:r>
          </a:p>
        </p:txBody>
      </p:sp>
      <p:sp>
        <p:nvSpPr>
          <p:cNvPr id="11" name="Rectangle 1031"/>
          <p:cNvSpPr txBox="1">
            <a:spLocks noChangeArrowheads="1"/>
          </p:cNvSpPr>
          <p:nvPr/>
        </p:nvSpPr>
        <p:spPr>
          <a:xfrm>
            <a:off x="609600" y="381000"/>
            <a:ext cx="441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t>Balance Sheet</a:t>
            </a:r>
          </a:p>
        </p:txBody>
      </p:sp>
      <p:sp>
        <p:nvSpPr>
          <p:cNvPr id="12"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pic>
        <p:nvPicPr>
          <p:cNvPr id="597014" name="Picture 2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1" y="2133600"/>
            <a:ext cx="8000999" cy="2780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 name="Slide Number Placeholder 1"/>
          <p:cNvSpPr>
            <a:spLocks noGrp="1"/>
          </p:cNvSpPr>
          <p:nvPr>
            <p:ph type="sldNum" sz="quarter" idx="12"/>
          </p:nvPr>
        </p:nvSpPr>
        <p:spPr/>
        <p:txBody>
          <a:bodyPr/>
          <a:lstStyle/>
          <a:p>
            <a:fld id="{15212A8B-4FC5-4F9B-BAD0-392E604C503A}" type="slidenum">
              <a:rPr lang="en-US" smtClean="0"/>
              <a:t>25</a:t>
            </a:fld>
            <a:endParaRPr lang="en-US"/>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7"/>
          <p:cNvSpPr>
            <a:spLocks noChangeArrowheads="1"/>
          </p:cNvSpPr>
          <p:nvPr/>
        </p:nvSpPr>
        <p:spPr bwMode="auto">
          <a:xfrm>
            <a:off x="533400" y="304800"/>
            <a:ext cx="76200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488" tIns="44450" rIns="90488" bIns="44450"/>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FF">
                    <a:lumMod val="75000"/>
                  </a:srgbClr>
                </a:solidFill>
                <a:effectLst/>
                <a:uLnTx/>
                <a:uFillTx/>
                <a:latin typeface="Liberation Sans" panose="020B0604020202020204" pitchFamily="34" charset="0"/>
                <a:ea typeface="+mn-ea"/>
                <a:cs typeface="+mn-cs"/>
              </a:rPr>
              <a:t>Classifying Inventory</a:t>
            </a:r>
          </a:p>
        </p:txBody>
      </p:sp>
      <p:sp>
        <p:nvSpPr>
          <p:cNvPr id="11269"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1" u="none" strike="noStrike" kern="1200" cap="none" spc="0" normalizeH="0" baseline="0" noProof="0" dirty="0">
              <a:ln>
                <a:noFill/>
              </a:ln>
              <a:solidFill>
                <a:srgbClr val="BC0000"/>
              </a:solidFill>
              <a:effectLst/>
              <a:uLnTx/>
              <a:uFillTx/>
              <a:latin typeface="Liberation Sans" panose="020B0604020202020204" pitchFamily="34" charset="0"/>
              <a:ea typeface="+mn-ea"/>
              <a:cs typeface="+mn-cs"/>
            </a:endParaRPr>
          </a:p>
        </p:txBody>
      </p:sp>
      <p:sp>
        <p:nvSpPr>
          <p:cNvPr id="7" name="Rectangle 3"/>
          <p:cNvSpPr>
            <a:spLocks noChangeArrowheads="1"/>
          </p:cNvSpPr>
          <p:nvPr/>
        </p:nvSpPr>
        <p:spPr bwMode="auto">
          <a:xfrm>
            <a:off x="723900" y="2580481"/>
            <a:ext cx="3581400" cy="1074140"/>
          </a:xfrm>
          <a:prstGeom prst="rect">
            <a:avLst/>
          </a:prstGeom>
          <a:solidFill>
            <a:schemeClr val="bg1"/>
          </a:solidFill>
          <a:ln>
            <a:noFill/>
          </a:ln>
          <a:extLs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231775">
              <a:defRPr sz="2800" b="1" i="1">
                <a:solidFill>
                  <a:srgbClr val="BC0000"/>
                </a:solidFill>
                <a:latin typeface="Comic Sans MS" pitchFamily="66" charset="0"/>
              </a:defRPr>
            </a:lvl1pPr>
            <a:lvl2pPr marL="855663" indent="-45720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marL="231775" marR="0" lvl="0" indent="0" algn="l" defTabSz="914400" rtl="0" eaLnBrk="0" fontAlgn="base" latinLnBrk="0" hangingPunct="0">
              <a:lnSpc>
                <a:spcPct val="120000"/>
              </a:lnSpc>
              <a:spcBef>
                <a:spcPct val="50000"/>
              </a:spcBef>
              <a:spcAft>
                <a:spcPct val="0"/>
              </a:spcAft>
              <a:buClrTx/>
              <a:buSzPct val="80000"/>
              <a:buFontTx/>
              <a:buNone/>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One Classification:</a:t>
            </a:r>
          </a:p>
          <a:p>
            <a:pPr marL="855663" marR="0" lvl="1" indent="-457200" algn="l" defTabSz="914400" rtl="0" eaLnBrk="0" fontAlgn="base" latinLnBrk="0" hangingPunct="0">
              <a:lnSpc>
                <a:spcPct val="120000"/>
              </a:lnSpc>
              <a:spcBef>
                <a:spcPct val="50000"/>
              </a:spcBef>
              <a:spcAft>
                <a:spcPct val="0"/>
              </a:spcAft>
              <a:buClr>
                <a:srgbClr val="800000"/>
              </a:buClr>
              <a:buSzPct val="80000"/>
              <a:buFont typeface="Wingdings" pitchFamily="2" charset="2"/>
              <a:buChar char="u"/>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Inventory</a:t>
            </a:r>
          </a:p>
        </p:txBody>
      </p:sp>
      <p:sp>
        <p:nvSpPr>
          <p:cNvPr id="8" name="Rectangle 4"/>
          <p:cNvSpPr>
            <a:spLocks noChangeArrowheads="1"/>
          </p:cNvSpPr>
          <p:nvPr/>
        </p:nvSpPr>
        <p:spPr bwMode="auto">
          <a:xfrm>
            <a:off x="4838700" y="2550319"/>
            <a:ext cx="3581400" cy="2225225"/>
          </a:xfrm>
          <a:prstGeom prst="rect">
            <a:avLst/>
          </a:prstGeom>
          <a:solidFill>
            <a:schemeClr val="bg1"/>
          </a:solidFill>
          <a:ln>
            <a:noFill/>
          </a:ln>
          <a:extLs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236538">
              <a:defRPr sz="2800" b="1" i="1">
                <a:solidFill>
                  <a:srgbClr val="BC0000"/>
                </a:solidFill>
                <a:latin typeface="Comic Sans MS" pitchFamily="66" charset="0"/>
              </a:defRPr>
            </a:lvl1pPr>
            <a:lvl2pPr marL="909638" indent="-45720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marL="236538" marR="0" lvl="0" indent="0" algn="l" defTabSz="914400" rtl="0" eaLnBrk="0" fontAlgn="base" latinLnBrk="0" hangingPunct="0">
              <a:lnSpc>
                <a:spcPct val="120000"/>
              </a:lnSpc>
              <a:spcBef>
                <a:spcPct val="50000"/>
              </a:spcBef>
              <a:spcAft>
                <a:spcPct val="0"/>
              </a:spcAft>
              <a:buClrTx/>
              <a:buSzPct val="80000"/>
              <a:buFontTx/>
              <a:buNone/>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Three Classifications:</a:t>
            </a:r>
          </a:p>
          <a:p>
            <a:pPr marL="909638" marR="0" lvl="1" indent="-457200" algn="l" defTabSz="914400" rtl="0" eaLnBrk="0" fontAlgn="base" latinLnBrk="0" hangingPunct="0">
              <a:lnSpc>
                <a:spcPct val="120000"/>
              </a:lnSpc>
              <a:spcBef>
                <a:spcPct val="50000"/>
              </a:spcBef>
              <a:spcAft>
                <a:spcPct val="0"/>
              </a:spcAft>
              <a:buClr>
                <a:srgbClr val="800000"/>
              </a:buClr>
              <a:buSzPct val="80000"/>
              <a:buFont typeface="Wingdings" pitchFamily="2" charset="2"/>
              <a:buChar char="u"/>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Raw Materials</a:t>
            </a:r>
          </a:p>
          <a:p>
            <a:pPr marL="909638" marR="0" lvl="1" indent="-457200" algn="l" defTabSz="914400" rtl="0" eaLnBrk="0" fontAlgn="base" latinLnBrk="0" hangingPunct="0">
              <a:lnSpc>
                <a:spcPct val="120000"/>
              </a:lnSpc>
              <a:spcBef>
                <a:spcPct val="50000"/>
              </a:spcBef>
              <a:spcAft>
                <a:spcPct val="0"/>
              </a:spcAft>
              <a:buClr>
                <a:srgbClr val="800000"/>
              </a:buClr>
              <a:buSzPct val="80000"/>
              <a:buFont typeface="Wingdings" pitchFamily="2" charset="2"/>
              <a:buChar char="u"/>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Work in Process</a:t>
            </a:r>
          </a:p>
          <a:p>
            <a:pPr marL="909638" marR="0" lvl="1" indent="-457200" algn="l" defTabSz="914400" rtl="0" eaLnBrk="0" fontAlgn="base" latinLnBrk="0" hangingPunct="0">
              <a:lnSpc>
                <a:spcPct val="120000"/>
              </a:lnSpc>
              <a:spcBef>
                <a:spcPct val="50000"/>
              </a:spcBef>
              <a:spcAft>
                <a:spcPct val="0"/>
              </a:spcAft>
              <a:buClr>
                <a:srgbClr val="800000"/>
              </a:buClr>
              <a:buSzPct val="80000"/>
              <a:buFont typeface="Wingdings" pitchFamily="2" charset="2"/>
              <a:buChar char="u"/>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Finished Goods</a:t>
            </a:r>
          </a:p>
        </p:txBody>
      </p:sp>
      <p:sp>
        <p:nvSpPr>
          <p:cNvPr id="9" name="Rectangle 5"/>
          <p:cNvSpPr>
            <a:spLocks noChangeArrowheads="1"/>
          </p:cNvSpPr>
          <p:nvPr/>
        </p:nvSpPr>
        <p:spPr bwMode="auto">
          <a:xfrm>
            <a:off x="723900" y="1515269"/>
            <a:ext cx="3581400" cy="862012"/>
          </a:xfrm>
          <a:prstGeom prst="rect">
            <a:avLst/>
          </a:prstGeom>
          <a:solidFill>
            <a:srgbClr val="F6E27C"/>
          </a:solidFill>
          <a:ln w="28575" cap="sq">
            <a:solidFill>
              <a:schemeClr val="tx1"/>
            </a:solidFill>
            <a:miter lim="800000"/>
            <a:headEnd type="none" w="sm" len="sm"/>
            <a:tailEnd type="none" w="sm" len="sm"/>
          </a:ln>
        </p:spPr>
        <p:txBody>
          <a:bodyPr>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5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Merchandising </a:t>
            </a:r>
            <a:r>
              <a:rPr kumimoji="0" lang="en-US" altLang="en-US" sz="25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Company</a:t>
            </a:r>
          </a:p>
        </p:txBody>
      </p:sp>
      <p:sp>
        <p:nvSpPr>
          <p:cNvPr id="10" name="Rectangle 6"/>
          <p:cNvSpPr>
            <a:spLocks noChangeArrowheads="1"/>
          </p:cNvSpPr>
          <p:nvPr/>
        </p:nvSpPr>
        <p:spPr bwMode="auto">
          <a:xfrm>
            <a:off x="4838700" y="1513681"/>
            <a:ext cx="3581400" cy="862013"/>
          </a:xfrm>
          <a:prstGeom prst="rect">
            <a:avLst/>
          </a:prstGeom>
          <a:solidFill>
            <a:srgbClr val="F6E27C"/>
          </a:solidFill>
          <a:ln w="28575" cap="sq">
            <a:solidFill>
              <a:schemeClr val="tx1"/>
            </a:solidFill>
            <a:miter lim="800000"/>
            <a:headEnd type="none" w="sm" len="sm"/>
            <a:tailEnd type="none" w="sm" len="sm"/>
          </a:ln>
        </p:spPr>
        <p:txBody>
          <a:bodyPr>
            <a:spAutoFit/>
          </a:bodyPr>
          <a:lstStyle>
            <a:lvl1pPr>
              <a:defRPr sz="2800" b="1" i="1">
                <a:solidFill>
                  <a:srgbClr val="BC0000"/>
                </a:solidFill>
                <a:latin typeface="Comic Sans MS" pitchFamily="66" charset="0"/>
              </a:defRPr>
            </a:lvl1pPr>
            <a:lvl2pPr marL="742950" indent="-28575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25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Manufacturing </a:t>
            </a:r>
            <a:r>
              <a:rPr kumimoji="0" lang="en-US" altLang="en-US" sz="25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Company</a:t>
            </a:r>
          </a:p>
        </p:txBody>
      </p:sp>
      <p:sp>
        <p:nvSpPr>
          <p:cNvPr id="13" name="Rectangle 3"/>
          <p:cNvSpPr>
            <a:spLocks noChangeArrowheads="1"/>
          </p:cNvSpPr>
          <p:nvPr/>
        </p:nvSpPr>
        <p:spPr bwMode="auto">
          <a:xfrm>
            <a:off x="723900" y="5484391"/>
            <a:ext cx="6773839" cy="461217"/>
          </a:xfrm>
          <a:prstGeom prst="rect">
            <a:avLst/>
          </a:prstGeom>
          <a:solidFill>
            <a:schemeClr val="bg1"/>
          </a:solidFill>
          <a:ln>
            <a:noFill/>
          </a:ln>
          <a:extLs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231775">
              <a:defRPr sz="2800" b="1" i="1">
                <a:solidFill>
                  <a:srgbClr val="BC0000"/>
                </a:solidFill>
                <a:latin typeface="Comic Sans MS" pitchFamily="66" charset="0"/>
              </a:defRPr>
            </a:lvl1pPr>
            <a:lvl2pPr marL="855663" indent="-457200">
              <a:defRPr sz="2800" b="1" i="1">
                <a:solidFill>
                  <a:srgbClr val="BC0000"/>
                </a:solidFill>
                <a:latin typeface="Comic Sans MS" pitchFamily="66" charset="0"/>
              </a:defRPr>
            </a:lvl2pPr>
            <a:lvl3pPr marL="1143000" indent="-228600">
              <a:defRPr sz="2800" b="1" i="1">
                <a:solidFill>
                  <a:srgbClr val="BC0000"/>
                </a:solidFill>
                <a:latin typeface="Comic Sans MS" pitchFamily="66" charset="0"/>
              </a:defRPr>
            </a:lvl3pPr>
            <a:lvl4pPr marL="1600200" indent="-228600">
              <a:defRPr sz="2800" b="1" i="1">
                <a:solidFill>
                  <a:srgbClr val="BC0000"/>
                </a:solidFill>
                <a:latin typeface="Comic Sans MS" pitchFamily="66" charset="0"/>
              </a:defRPr>
            </a:lvl4pPr>
            <a:lvl5pPr marL="2057400" indent="-228600">
              <a:defRPr sz="2800" b="1" i="1">
                <a:solidFill>
                  <a:srgbClr val="BC0000"/>
                </a:solidFill>
                <a:latin typeface="Comic Sans MS" pitchFamily="66" charset="0"/>
              </a:defRPr>
            </a:lvl5pPr>
            <a:lvl6pPr marL="2514600" indent="-228600" eaLnBrk="0" fontAlgn="base" hangingPunct="0">
              <a:spcBef>
                <a:spcPct val="0"/>
              </a:spcBef>
              <a:spcAft>
                <a:spcPct val="0"/>
              </a:spcAft>
              <a:defRPr sz="2800" b="1" i="1">
                <a:solidFill>
                  <a:srgbClr val="BC0000"/>
                </a:solidFill>
                <a:latin typeface="Comic Sans MS" pitchFamily="66" charset="0"/>
              </a:defRPr>
            </a:lvl6pPr>
            <a:lvl7pPr marL="2971800" indent="-228600" eaLnBrk="0" fontAlgn="base" hangingPunct="0">
              <a:spcBef>
                <a:spcPct val="0"/>
              </a:spcBef>
              <a:spcAft>
                <a:spcPct val="0"/>
              </a:spcAft>
              <a:defRPr sz="2800" b="1" i="1">
                <a:solidFill>
                  <a:srgbClr val="BC0000"/>
                </a:solidFill>
                <a:latin typeface="Comic Sans MS" pitchFamily="66" charset="0"/>
              </a:defRPr>
            </a:lvl7pPr>
            <a:lvl8pPr marL="3429000" indent="-228600" eaLnBrk="0" fontAlgn="base" hangingPunct="0">
              <a:spcBef>
                <a:spcPct val="0"/>
              </a:spcBef>
              <a:spcAft>
                <a:spcPct val="0"/>
              </a:spcAft>
              <a:defRPr sz="2800" b="1" i="1">
                <a:solidFill>
                  <a:srgbClr val="BC0000"/>
                </a:solidFill>
                <a:latin typeface="Comic Sans MS" pitchFamily="66" charset="0"/>
              </a:defRPr>
            </a:lvl8pPr>
            <a:lvl9pPr marL="3886200" indent="-228600" eaLnBrk="0" fontAlgn="base" hangingPunct="0">
              <a:spcBef>
                <a:spcPct val="0"/>
              </a:spcBef>
              <a:spcAft>
                <a:spcPct val="0"/>
              </a:spcAft>
              <a:defRPr sz="2800" b="1" i="1">
                <a:solidFill>
                  <a:srgbClr val="BC0000"/>
                </a:solidFill>
                <a:latin typeface="Comic Sans MS" pitchFamily="66" charset="0"/>
              </a:defRPr>
            </a:lvl9pPr>
          </a:lstStyle>
          <a:p>
            <a:pPr marL="0" marR="0" lvl="0" indent="-225425" algn="l" defTabSz="914400" rtl="0" eaLnBrk="0" fontAlgn="base" latinLnBrk="0" hangingPunct="0">
              <a:lnSpc>
                <a:spcPct val="120000"/>
              </a:lnSpc>
              <a:spcBef>
                <a:spcPct val="50000"/>
              </a:spcBef>
              <a:spcAft>
                <a:spcPct val="0"/>
              </a:spcAft>
              <a:buClr>
                <a:srgbClr val="800000"/>
              </a:buClr>
              <a:buSzPct val="80000"/>
              <a:buFontTx/>
              <a:buNone/>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Service companies do not carry any inventory</a:t>
            </a:r>
          </a:p>
        </p:txBody>
      </p:sp>
      <p:sp>
        <p:nvSpPr>
          <p:cNvPr id="3" name="TextBox 2"/>
          <p:cNvSpPr txBox="1"/>
          <p:nvPr/>
        </p:nvSpPr>
        <p:spPr>
          <a:xfrm>
            <a:off x="723900" y="4378776"/>
            <a:ext cx="2171700" cy="430887"/>
          </a:xfrm>
          <a:prstGeom prst="rect">
            <a:avLst/>
          </a:prstGeom>
          <a:noFill/>
          <a:ln w="25400">
            <a:solidFill>
              <a:srgbClr val="FF0000"/>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Liberation Sans" panose="020B0604020202020204" pitchFamily="34" charset="0"/>
                <a:ea typeface="+mn-ea"/>
                <a:cs typeface="+mn-cs"/>
              </a:rPr>
              <a:t>Ready for sale</a:t>
            </a:r>
          </a:p>
        </p:txBody>
      </p:sp>
      <p:cxnSp>
        <p:nvCxnSpPr>
          <p:cNvPr id="5" name="Straight Arrow Connector 4"/>
          <p:cNvCxnSpPr>
            <a:stCxn id="3" idx="0"/>
          </p:cNvCxnSpPr>
          <p:nvPr/>
        </p:nvCxnSpPr>
        <p:spPr bwMode="auto">
          <a:xfrm flipV="1">
            <a:off x="1809750" y="3654621"/>
            <a:ext cx="247650" cy="724155"/>
          </a:xfrm>
          <a:prstGeom prst="straightConnector1">
            <a:avLst/>
          </a:prstGeom>
          <a:solidFill>
            <a:schemeClr val="accent1"/>
          </a:solidFill>
          <a:ln w="25400" cap="sq" cmpd="sng" algn="ctr">
            <a:solidFill>
              <a:srgbClr val="FF0000"/>
            </a:solidFill>
            <a:prstDash val="solid"/>
            <a:round/>
            <a:headEnd type="none" w="sm" len="sm"/>
            <a:tailEnd type="arrow"/>
          </a:ln>
          <a:effectLst/>
        </p:spPr>
      </p:cxnSp>
      <p:cxnSp>
        <p:nvCxnSpPr>
          <p:cNvPr id="17" name="Straight Arrow Connector 16"/>
          <p:cNvCxnSpPr>
            <a:stCxn id="3" idx="3"/>
          </p:cNvCxnSpPr>
          <p:nvPr/>
        </p:nvCxnSpPr>
        <p:spPr bwMode="auto">
          <a:xfrm flipV="1">
            <a:off x="2895600" y="4572002"/>
            <a:ext cx="2438400" cy="22218"/>
          </a:xfrm>
          <a:prstGeom prst="straightConnector1">
            <a:avLst/>
          </a:prstGeom>
          <a:solidFill>
            <a:schemeClr val="accent1"/>
          </a:solidFill>
          <a:ln w="25400" cap="sq" cmpd="sng" algn="ctr">
            <a:solidFill>
              <a:srgbClr val="FF0000"/>
            </a:solidFill>
            <a:prstDash val="solid"/>
            <a:round/>
            <a:headEnd type="none" w="sm" len="sm"/>
            <a:tailEnd type="arrow"/>
          </a:ln>
          <a:effectLst/>
        </p:spPr>
      </p:cxn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6860628-5F1D-44E4-9593-9C2BF515535C}" type="slidenum">
              <a:rPr kumimoji="0" lang="en-US" sz="1200" b="1" i="1" u="none" strike="noStrike" kern="1200" cap="none" spc="0" normalizeH="0" baseline="0" noProof="0" smtClean="0">
                <a:ln>
                  <a:noFill/>
                </a:ln>
                <a:solidFill>
                  <a:srgbClr val="000000">
                    <a:tint val="75000"/>
                  </a:srgbClr>
                </a:solidFill>
                <a:effectLst/>
                <a:uLnTx/>
                <a:uFillTx/>
                <a:latin typeface="Comic Sans MS" pitchFamily="66"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1" i="1" u="none" strike="noStrike" kern="1200" cap="none" spc="0" normalizeH="0" baseline="0" noProof="0">
              <a:ln>
                <a:noFill/>
              </a:ln>
              <a:solidFill>
                <a:srgbClr val="000000">
                  <a:tint val="75000"/>
                </a:srgbClr>
              </a:solidFill>
              <a:effectLst/>
              <a:uLnTx/>
              <a:uFillTx/>
              <a:latin typeface="Comic Sans MS" pitchFamily="66" charset="0"/>
              <a:ea typeface="+mn-ea"/>
              <a:cs typeface="+mn-cs"/>
            </a:endParaRPr>
          </a:p>
        </p:txBody>
      </p:sp>
    </p:spTree>
    <p:extLst>
      <p:ext uri="{BB962C8B-B14F-4D97-AF65-F5344CB8AC3E}">
        <p14:creationId xmlns:p14="http://schemas.microsoft.com/office/powerpoint/2010/main" val="3329255415"/>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57" name="Rectangle 17"/>
          <p:cNvSpPr>
            <a:spLocks noChangeArrowheads="1"/>
          </p:cNvSpPr>
          <p:nvPr/>
        </p:nvSpPr>
        <p:spPr bwMode="auto">
          <a:xfrm>
            <a:off x="609600" y="1371600"/>
            <a:ext cx="8305800" cy="89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lang="en-US" altLang="en-US" sz="2200" dirty="0">
                <a:latin typeface="Liberation Sans" panose="020B0604020202020204" pitchFamily="34" charset="0"/>
              </a:rPr>
              <a:t>Current assets sections of merchandising and manufacturing balance sheets</a:t>
            </a:r>
          </a:p>
        </p:txBody>
      </p:sp>
      <p:sp>
        <p:nvSpPr>
          <p:cNvPr id="8" name="Rectangle 1031"/>
          <p:cNvSpPr txBox="1">
            <a:spLocks noChangeArrowheads="1"/>
          </p:cNvSpPr>
          <p:nvPr/>
        </p:nvSpPr>
        <p:spPr>
          <a:xfrm>
            <a:off x="609600" y="381000"/>
            <a:ext cx="441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t>Balance Sheet</a:t>
            </a:r>
          </a:p>
        </p:txBody>
      </p:sp>
      <p:sp>
        <p:nvSpPr>
          <p:cNvPr id="9"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pic>
        <p:nvPicPr>
          <p:cNvPr id="68198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1" y="2438400"/>
            <a:ext cx="8583020" cy="2771168"/>
          </a:xfrm>
          <a:prstGeom prst="rect">
            <a:avLst/>
          </a:prstGeom>
          <a:noFill/>
          <a:ln w="12700" cap="sq" cmpd="sng">
            <a:solidFill>
              <a:schemeClr val="tx1"/>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pic>
      <p:sp>
        <p:nvSpPr>
          <p:cNvPr id="3" name="Slide Number Placeholder 2"/>
          <p:cNvSpPr>
            <a:spLocks noGrp="1"/>
          </p:cNvSpPr>
          <p:nvPr>
            <p:ph type="sldNum" sz="quarter" idx="12"/>
          </p:nvPr>
        </p:nvSpPr>
        <p:spPr/>
        <p:txBody>
          <a:bodyPr/>
          <a:lstStyle/>
          <a:p>
            <a:fld id="{15212A8B-4FC5-4F9B-BAD0-392E604C503A}" type="slidenum">
              <a:rPr lang="en-US" smtClean="0"/>
              <a:t>27</a:t>
            </a:fld>
            <a:endParaRPr lang="en-US"/>
          </a:p>
        </p:txBody>
      </p:sp>
    </p:spTree>
    <p:extLst>
      <p:ext uri="{BB962C8B-B14F-4D97-AF65-F5344CB8AC3E}">
        <p14:creationId xmlns:p14="http://schemas.microsoft.com/office/powerpoint/2010/main" val="109912528"/>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600" y="381000"/>
            <a:ext cx="441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t>Income Statement</a:t>
            </a:r>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7" name="Text Box 4"/>
          <p:cNvSpPr txBox="1">
            <a:spLocks noChangeArrowheads="1"/>
          </p:cNvSpPr>
          <p:nvPr/>
        </p:nvSpPr>
        <p:spPr bwMode="auto">
          <a:xfrm>
            <a:off x="647700" y="1406706"/>
            <a:ext cx="7772400" cy="141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2171700" algn="l"/>
              </a:tabLst>
              <a:defRPr sz="2400">
                <a:solidFill>
                  <a:schemeClr val="tx1"/>
                </a:solidFill>
                <a:latin typeface="Times New Roman" pitchFamily="18" charset="0"/>
              </a:defRPr>
            </a:lvl1pPr>
            <a:lvl2pPr algn="l">
              <a:tabLst>
                <a:tab pos="2171700" algn="l"/>
              </a:tabLst>
              <a:defRPr sz="2400">
                <a:solidFill>
                  <a:schemeClr val="tx1"/>
                </a:solidFill>
                <a:latin typeface="Times New Roman" pitchFamily="18" charset="0"/>
              </a:defRPr>
            </a:lvl2pPr>
            <a:lvl3pPr algn="l">
              <a:tabLst>
                <a:tab pos="2171700" algn="l"/>
              </a:tabLst>
              <a:defRPr sz="2400">
                <a:solidFill>
                  <a:schemeClr val="tx1"/>
                </a:solidFill>
                <a:latin typeface="Times New Roman" pitchFamily="18" charset="0"/>
              </a:defRPr>
            </a:lvl3pPr>
            <a:lvl4pPr algn="l">
              <a:tabLst>
                <a:tab pos="2171700" algn="l"/>
              </a:tabLst>
              <a:defRPr sz="2400">
                <a:solidFill>
                  <a:schemeClr val="tx1"/>
                </a:solidFill>
                <a:latin typeface="Times New Roman" pitchFamily="18" charset="0"/>
              </a:defRPr>
            </a:lvl4pPr>
            <a:lvl5pPr algn="l">
              <a:tabLst>
                <a:tab pos="2171700" algn="l"/>
              </a:tabLst>
              <a:defRPr sz="2400">
                <a:solidFill>
                  <a:schemeClr val="tx1"/>
                </a:solidFill>
                <a:latin typeface="Times New Roman" pitchFamily="18" charset="0"/>
              </a:defRPr>
            </a:lvl5pPr>
            <a:lvl6pPr eaLnBrk="0" fontAlgn="base" hangingPunct="0">
              <a:spcBef>
                <a:spcPct val="0"/>
              </a:spcBef>
              <a:spcAft>
                <a:spcPct val="0"/>
              </a:spcAft>
              <a:tabLst>
                <a:tab pos="2171700" algn="l"/>
              </a:tabLst>
              <a:defRPr sz="2400">
                <a:solidFill>
                  <a:schemeClr val="tx1"/>
                </a:solidFill>
                <a:latin typeface="Times New Roman" pitchFamily="18" charset="0"/>
              </a:defRPr>
            </a:lvl6pPr>
            <a:lvl7pPr eaLnBrk="0" fontAlgn="base" hangingPunct="0">
              <a:spcBef>
                <a:spcPct val="0"/>
              </a:spcBef>
              <a:spcAft>
                <a:spcPct val="0"/>
              </a:spcAft>
              <a:tabLst>
                <a:tab pos="2171700" algn="l"/>
              </a:tabLst>
              <a:defRPr sz="2400">
                <a:solidFill>
                  <a:schemeClr val="tx1"/>
                </a:solidFill>
                <a:latin typeface="Times New Roman" pitchFamily="18" charset="0"/>
              </a:defRPr>
            </a:lvl7pPr>
            <a:lvl8pPr eaLnBrk="0" fontAlgn="base" hangingPunct="0">
              <a:spcBef>
                <a:spcPct val="0"/>
              </a:spcBef>
              <a:spcAft>
                <a:spcPct val="0"/>
              </a:spcAft>
              <a:tabLst>
                <a:tab pos="2171700" algn="l"/>
              </a:tabLst>
              <a:defRPr sz="2400">
                <a:solidFill>
                  <a:schemeClr val="tx1"/>
                </a:solidFill>
                <a:latin typeface="Times New Roman" pitchFamily="18" charset="0"/>
              </a:defRPr>
            </a:lvl8pPr>
            <a:lvl9pPr eaLnBrk="0" fontAlgn="base" hangingPunct="0">
              <a:spcBef>
                <a:spcPct val="0"/>
              </a:spcBef>
              <a:spcAft>
                <a:spcPct val="0"/>
              </a:spcAft>
              <a:tabLst>
                <a:tab pos="2171700" algn="l"/>
              </a:tabLst>
              <a:defRPr sz="2400">
                <a:solidFill>
                  <a:schemeClr val="tx1"/>
                </a:solidFill>
                <a:latin typeface="Times New Roman" pitchFamily="18" charset="0"/>
              </a:defRPr>
            </a:lvl9pPr>
          </a:lstStyle>
          <a:p>
            <a:pPr>
              <a:lnSpc>
                <a:spcPct val="130000"/>
              </a:lnSpc>
            </a:pPr>
            <a:r>
              <a:rPr lang="en-US" altLang="en-US" sz="2200" dirty="0">
                <a:latin typeface="Liberation Sans" panose="020B0604020202020204" pitchFamily="34" charset="0"/>
              </a:rPr>
              <a:t>Under a </a:t>
            </a:r>
            <a:r>
              <a:rPr lang="en-US" altLang="en-US" sz="2200" b="1" dirty="0">
                <a:latin typeface="Liberation Sans" panose="020B0604020202020204" pitchFamily="34" charset="0"/>
              </a:rPr>
              <a:t>periodic inventory system</a:t>
            </a:r>
            <a:r>
              <a:rPr lang="en-US" altLang="en-US" sz="2200" dirty="0">
                <a:latin typeface="Liberation Sans" panose="020B0604020202020204" pitchFamily="34" charset="0"/>
              </a:rPr>
              <a:t>, the income statements of a merchandiser and a manufacturer differ in the </a:t>
            </a:r>
            <a:r>
              <a:rPr lang="en-US" altLang="en-US" sz="2200" b="1" dirty="0">
                <a:latin typeface="Liberation Sans" panose="020B0604020202020204" pitchFamily="34" charset="0"/>
              </a:rPr>
              <a:t>cost of goods sold</a:t>
            </a:r>
            <a:r>
              <a:rPr lang="en-US" altLang="en-US" sz="2200" dirty="0">
                <a:latin typeface="Liberation Sans" panose="020B0604020202020204" pitchFamily="34" charset="0"/>
              </a:rPr>
              <a:t> section.</a:t>
            </a:r>
          </a:p>
        </p:txBody>
      </p:sp>
      <p:sp>
        <p:nvSpPr>
          <p:cNvPr id="8" name="Text Box 5"/>
          <p:cNvSpPr txBox="1">
            <a:spLocks noChangeArrowheads="1"/>
          </p:cNvSpPr>
          <p:nvPr/>
        </p:nvSpPr>
        <p:spPr bwMode="auto">
          <a:xfrm>
            <a:off x="6896100" y="1965506"/>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dirty="0">
              <a:latin typeface="Liberation Sans" panose="020B0604020202020204" pitchFamily="34" charset="0"/>
            </a:endParaRPr>
          </a:p>
        </p:txBody>
      </p:sp>
      <p:sp>
        <p:nvSpPr>
          <p:cNvPr id="9" name="Text Box 9"/>
          <p:cNvSpPr txBox="1">
            <a:spLocks noChangeArrowheads="1"/>
          </p:cNvSpPr>
          <p:nvPr/>
        </p:nvSpPr>
        <p:spPr bwMode="auto">
          <a:xfrm>
            <a:off x="2667000" y="3048000"/>
            <a:ext cx="37338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7200" dirty="0">
                <a:solidFill>
                  <a:schemeClr val="tx2">
                    <a:lumMod val="75000"/>
                  </a:schemeClr>
                </a:solidFill>
                <a:latin typeface="Liberation Sans" panose="020B0604020202020204" pitchFamily="34" charset="0"/>
              </a:rPr>
              <a:t>“COGS”</a:t>
            </a:r>
          </a:p>
        </p:txBody>
      </p:sp>
      <p:sp>
        <p:nvSpPr>
          <p:cNvPr id="2" name="Slide Number Placeholder 1"/>
          <p:cNvSpPr>
            <a:spLocks noGrp="1"/>
          </p:cNvSpPr>
          <p:nvPr>
            <p:ph type="sldNum" sz="quarter" idx="12"/>
          </p:nvPr>
        </p:nvSpPr>
        <p:spPr/>
        <p:txBody>
          <a:bodyPr/>
          <a:lstStyle/>
          <a:p>
            <a:fld id="{15212A8B-4FC5-4F9B-BAD0-392E604C503A}" type="slidenum">
              <a:rPr lang="en-US" smtClean="0"/>
              <a:t>28</a:t>
            </a:fld>
            <a:endParaRPr lang="en-US"/>
          </a:p>
        </p:txBody>
      </p:sp>
    </p:spTree>
    <p:extLst>
      <p:ext uri="{BB962C8B-B14F-4D97-AF65-F5344CB8AC3E}">
        <p14:creationId xmlns:p14="http://schemas.microsoft.com/office/powerpoint/2010/main" val="3367636539"/>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5642" name="Picture 26"/>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1" y="1376382"/>
            <a:ext cx="8077200" cy="456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10" name="Rectangle 1031"/>
          <p:cNvSpPr txBox="1">
            <a:spLocks noChangeArrowheads="1"/>
          </p:cNvSpPr>
          <p:nvPr/>
        </p:nvSpPr>
        <p:spPr>
          <a:xfrm>
            <a:off x="609600" y="381000"/>
            <a:ext cx="441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t>Income Statement</a:t>
            </a:r>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5" name="Rectangle 4"/>
          <p:cNvSpPr/>
          <p:nvPr/>
        </p:nvSpPr>
        <p:spPr bwMode="auto">
          <a:xfrm>
            <a:off x="2667000" y="4343400"/>
            <a:ext cx="1828800" cy="1371600"/>
          </a:xfrm>
          <a:prstGeom prst="rect">
            <a:avLst/>
          </a:prstGeom>
          <a:noFill/>
          <a:ln w="381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 name="Slide Number Placeholder 5"/>
          <p:cNvSpPr>
            <a:spLocks noGrp="1"/>
          </p:cNvSpPr>
          <p:nvPr>
            <p:ph type="sldNum" sz="quarter" idx="12"/>
          </p:nvPr>
        </p:nvSpPr>
        <p:spPr/>
        <p:txBody>
          <a:bodyPr/>
          <a:lstStyle/>
          <a:p>
            <a:fld id="{15212A8B-4FC5-4F9B-BAD0-392E604C503A}" type="slidenum">
              <a:rPr lang="en-US" smtClean="0"/>
              <a:t>29</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8" name="Text Box 3"/>
          <p:cNvSpPr txBox="1">
            <a:spLocks noChangeArrowheads="1"/>
          </p:cNvSpPr>
          <p:nvPr/>
        </p:nvSpPr>
        <p:spPr bwMode="auto">
          <a:xfrm>
            <a:off x="533400" y="1479550"/>
            <a:ext cx="7772400" cy="1628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Managerial and Financial accounting</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Management functions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Organizational Structure</a:t>
            </a:r>
          </a:p>
        </p:txBody>
      </p:sp>
      <p:sp>
        <p:nvSpPr>
          <p:cNvPr id="2" name="Slide Number Placeholder 1"/>
          <p:cNvSpPr>
            <a:spLocks noGrp="1"/>
          </p:cNvSpPr>
          <p:nvPr>
            <p:ph type="sldNum" sz="quarter" idx="12"/>
          </p:nvPr>
        </p:nvSpPr>
        <p:spPr/>
        <p:txBody>
          <a:bodyPr/>
          <a:lstStyle/>
          <a:p>
            <a:fld id="{15212A8B-4FC5-4F9B-BAD0-392E604C503A}" type="slidenum">
              <a:rPr lang="en-US" smtClean="0"/>
              <a:t>3</a:t>
            </a:fld>
            <a:endParaRPr lang="en-US"/>
          </a:p>
        </p:txBody>
      </p:sp>
    </p:spTree>
    <p:extLst>
      <p:ext uri="{BB962C8B-B14F-4D97-AF65-F5344CB8AC3E}">
        <p14:creationId xmlns:p14="http://schemas.microsoft.com/office/powerpoint/2010/main" val="40889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673" name="Picture 3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2438400"/>
            <a:ext cx="8583020" cy="2649421"/>
          </a:xfrm>
          <a:prstGeom prst="rect">
            <a:avLst/>
          </a:prstGeom>
          <a:noFill/>
          <a:ln w="12700" cap="sq" cmpd="sng">
            <a:solidFill>
              <a:schemeClr val="tx1"/>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pic>
      <p:sp>
        <p:nvSpPr>
          <p:cNvPr id="496657" name="Rectangle 17"/>
          <p:cNvSpPr>
            <a:spLocks noChangeArrowheads="1"/>
          </p:cNvSpPr>
          <p:nvPr/>
        </p:nvSpPr>
        <p:spPr bwMode="auto">
          <a:xfrm>
            <a:off x="533401" y="1371600"/>
            <a:ext cx="8381999"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pPr>
            <a:r>
              <a:rPr lang="en-US" altLang="en-US" sz="2200" dirty="0">
                <a:latin typeface="Liberation Sans" panose="020B0604020202020204" pitchFamily="34" charset="0"/>
              </a:rPr>
              <a:t>Cost of goods sold sections of merchandising and manufacturing income statements</a:t>
            </a:r>
          </a:p>
        </p:txBody>
      </p:sp>
      <p:sp>
        <p:nvSpPr>
          <p:cNvPr id="8" name="Rectangle 1031"/>
          <p:cNvSpPr txBox="1">
            <a:spLocks noChangeArrowheads="1"/>
          </p:cNvSpPr>
          <p:nvPr/>
        </p:nvSpPr>
        <p:spPr>
          <a:xfrm>
            <a:off x="609600" y="381000"/>
            <a:ext cx="441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t>Income Statement</a:t>
            </a:r>
          </a:p>
        </p:txBody>
      </p:sp>
      <p:sp>
        <p:nvSpPr>
          <p:cNvPr id="9"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3" name="Rectangle 2"/>
          <p:cNvSpPr/>
          <p:nvPr/>
        </p:nvSpPr>
        <p:spPr bwMode="auto">
          <a:xfrm>
            <a:off x="5029200" y="3886200"/>
            <a:ext cx="1600200" cy="152400"/>
          </a:xfrm>
          <a:prstGeom prst="rect">
            <a:avLst/>
          </a:prstGeom>
          <a:solidFill>
            <a:schemeClr val="bg1">
              <a:lumMod val="95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 name="Rectangle 3"/>
          <p:cNvSpPr/>
          <p:nvPr/>
        </p:nvSpPr>
        <p:spPr bwMode="auto">
          <a:xfrm>
            <a:off x="4596310" y="3657600"/>
            <a:ext cx="4291510" cy="381000"/>
          </a:xfrm>
          <a:prstGeom prst="rect">
            <a:avLst/>
          </a:prstGeom>
          <a:noFill/>
          <a:ln w="254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Slide Number Placeholder 4"/>
          <p:cNvSpPr>
            <a:spLocks noGrp="1"/>
          </p:cNvSpPr>
          <p:nvPr>
            <p:ph type="sldNum" sz="quarter" idx="12"/>
          </p:nvPr>
        </p:nvSpPr>
        <p:spPr/>
        <p:txBody>
          <a:bodyPr/>
          <a:lstStyle/>
          <a:p>
            <a:fld id="{15212A8B-4FC5-4F9B-BAD0-392E604C503A}" type="slidenum">
              <a:rPr lang="en-US" smtClean="0"/>
              <a:t>30</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137" name="Picture 2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533401" y="3733800"/>
            <a:ext cx="8077200" cy="2479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474121" name="Text Box 9"/>
          <p:cNvSpPr txBox="1">
            <a:spLocks noChangeArrowheads="1"/>
          </p:cNvSpPr>
          <p:nvPr/>
        </p:nvSpPr>
        <p:spPr bwMode="auto">
          <a:xfrm>
            <a:off x="609600" y="1371600"/>
            <a:ext cx="8229600" cy="21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14000"/>
              </a:lnSpc>
              <a:spcBef>
                <a:spcPct val="40000"/>
              </a:spcBef>
            </a:pPr>
            <a:r>
              <a:rPr lang="en-US" altLang="en-US" sz="2200" b="1" dirty="0">
                <a:solidFill>
                  <a:schemeClr val="tx2">
                    <a:lumMod val="75000"/>
                  </a:schemeClr>
                </a:solidFill>
                <a:latin typeface="Liberation Sans" panose="020B0604020202020204" pitchFamily="34" charset="0"/>
              </a:rPr>
              <a:t>Total Manufacturing Costs</a:t>
            </a:r>
            <a:r>
              <a:rPr lang="en-US" altLang="en-US" sz="2200" dirty="0">
                <a:solidFill>
                  <a:schemeClr val="tx2">
                    <a:lumMod val="75000"/>
                  </a:schemeClr>
                </a:solidFill>
                <a:latin typeface="Liberation Sans" panose="020B0604020202020204" pitchFamily="34" charset="0"/>
              </a:rPr>
              <a:t> </a:t>
            </a:r>
            <a:r>
              <a:rPr lang="en-US" altLang="en-US" sz="2200" dirty="0">
                <a:latin typeface="Liberation Sans" panose="020B0604020202020204" pitchFamily="34" charset="0"/>
              </a:rPr>
              <a:t>–  sum of direct material costs, direct labor costs, and manufacturing overhead in the current year.</a:t>
            </a:r>
            <a:endParaRPr lang="en-US" altLang="en-US" sz="2200" b="1" dirty="0">
              <a:solidFill>
                <a:srgbClr val="000099"/>
              </a:solidFill>
              <a:latin typeface="Liberation Sans" panose="020B0604020202020204" pitchFamily="34" charset="0"/>
            </a:endParaRPr>
          </a:p>
          <a:p>
            <a:pPr>
              <a:lnSpc>
                <a:spcPct val="114000"/>
              </a:lnSpc>
              <a:spcBef>
                <a:spcPct val="40000"/>
              </a:spcBef>
            </a:pPr>
            <a:r>
              <a:rPr lang="en-US" altLang="en-US" sz="2200" b="1" dirty="0">
                <a:solidFill>
                  <a:schemeClr val="tx2">
                    <a:lumMod val="75000"/>
                  </a:schemeClr>
                </a:solidFill>
                <a:latin typeface="Liberation Sans" panose="020B0604020202020204" pitchFamily="34" charset="0"/>
              </a:rPr>
              <a:t>Total Work in Process</a:t>
            </a:r>
            <a:r>
              <a:rPr lang="en-US" altLang="en-US" sz="2200" dirty="0">
                <a:solidFill>
                  <a:schemeClr val="tx2">
                    <a:lumMod val="75000"/>
                  </a:schemeClr>
                </a:solidFill>
                <a:latin typeface="Liberation Sans" panose="020B0604020202020204" pitchFamily="34" charset="0"/>
              </a:rPr>
              <a:t> </a:t>
            </a:r>
            <a:r>
              <a:rPr lang="en-US" altLang="en-US" sz="2200" dirty="0">
                <a:latin typeface="Liberation Sans" panose="020B0604020202020204" pitchFamily="34" charset="0"/>
              </a:rPr>
              <a:t>– (1) cost of beginning work in process and (2) total manufacturing costs for the current period.</a:t>
            </a:r>
          </a:p>
        </p:txBody>
      </p:sp>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altLang="en-US" dirty="0"/>
              <a:t>Cost of Goods Manufactured</a:t>
            </a:r>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31</a:t>
            </a:fld>
            <a:endParaRPr lang="en-US"/>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9361" name="Picture 17"/>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662987" y="457200"/>
            <a:ext cx="7795213" cy="5964406"/>
          </a:xfrm>
          <a:prstGeom prst="rect">
            <a:avLst/>
          </a:prstGeom>
          <a:noFill/>
          <a:ln w="19050" cap="sq" cmpd="sng">
            <a:solidFill>
              <a:schemeClr val="tx1"/>
            </a:solidFill>
            <a:prstDash val="solid"/>
            <a:miter lim="800000"/>
            <a:headEnd type="none" w="sm" len="sm"/>
            <a:tailEnd type="none" w="sm" len="sm"/>
          </a:ln>
          <a:extLst>
            <a:ext uri="{909E8E84-426E-40DD-AFC4-6F175D3DCCD1}">
              <a14:hiddenFill xmlns:a14="http://schemas.microsoft.com/office/drawing/2010/main">
                <a:solidFill>
                  <a:schemeClr val="accent1"/>
                </a:solidFill>
              </a14:hiddenFill>
            </a:ext>
          </a:extLst>
        </p:spPr>
      </p:pic>
      <p:sp>
        <p:nvSpPr>
          <p:cNvPr id="3" name="Right Arrow 2"/>
          <p:cNvSpPr/>
          <p:nvPr/>
        </p:nvSpPr>
        <p:spPr bwMode="auto">
          <a:xfrm>
            <a:off x="304800" y="5181600"/>
            <a:ext cx="434387" cy="304800"/>
          </a:xfrm>
          <a:prstGeom prst="rightArrow">
            <a:avLst/>
          </a:prstGeom>
          <a:solidFill>
            <a:srgbClr val="FF0000"/>
          </a:solidFill>
          <a:ln w="127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Right Arrow 4"/>
          <p:cNvSpPr/>
          <p:nvPr/>
        </p:nvSpPr>
        <p:spPr bwMode="auto">
          <a:xfrm>
            <a:off x="304799" y="5943600"/>
            <a:ext cx="434387" cy="304800"/>
          </a:xfrm>
          <a:prstGeom prst="rightArrow">
            <a:avLst/>
          </a:prstGeom>
          <a:solidFill>
            <a:srgbClr val="FF0000"/>
          </a:solidFill>
          <a:ln w="12700" cap="sq"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 name="Slide Number Placeholder 3"/>
          <p:cNvSpPr>
            <a:spLocks noGrp="1"/>
          </p:cNvSpPr>
          <p:nvPr>
            <p:ph type="sldNum" sz="quarter" idx="12"/>
          </p:nvPr>
        </p:nvSpPr>
        <p:spPr/>
        <p:txBody>
          <a:bodyPr/>
          <a:lstStyle/>
          <a:p>
            <a:fld id="{15212A8B-4FC5-4F9B-BAD0-392E604C503A}" type="slidenum">
              <a:rPr lang="en-US" smtClean="0"/>
              <a:t>32</a:t>
            </a:fld>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DO IT! 3: Cost of Goods Manufactured</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33</a:t>
            </a:fld>
            <a:endParaRPr lang="en-US"/>
          </a:p>
        </p:txBody>
      </p:sp>
      <p:pic>
        <p:nvPicPr>
          <p:cNvPr id="7" name="Picture 20">
            <a:extLst>
              <a:ext uri="{FF2B5EF4-FFF2-40B4-BE49-F238E27FC236}">
                <a16:creationId xmlns:a16="http://schemas.microsoft.com/office/drawing/2014/main" id="{C18FC876-A12C-4C0B-927F-017195884A9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90285" y="1447799"/>
            <a:ext cx="8563429" cy="2720749"/>
          </a:xfrm>
          <a:prstGeom prst="rect">
            <a:avLst/>
          </a:prstGeom>
          <a:noFill/>
          <a:ln w="12700" cap="sq"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54567603"/>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DO IT! 3: Cost of Goods Manufactured</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34</a:t>
            </a:fld>
            <a:endParaRPr lang="en-US"/>
          </a:p>
        </p:txBody>
      </p:sp>
      <p:pic>
        <p:nvPicPr>
          <p:cNvPr id="8" name="Picture 42">
            <a:extLst>
              <a:ext uri="{FF2B5EF4-FFF2-40B4-BE49-F238E27FC236}">
                <a16:creationId xmlns:a16="http://schemas.microsoft.com/office/drawing/2014/main" id="{C6EF356E-3DF6-4250-957F-36AF175835B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304800" y="1430700"/>
            <a:ext cx="8548915" cy="489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9" name="Rectangle 10">
            <a:extLst>
              <a:ext uri="{FF2B5EF4-FFF2-40B4-BE49-F238E27FC236}">
                <a16:creationId xmlns:a16="http://schemas.microsoft.com/office/drawing/2014/main" id="{66B81E09-BC9C-4284-A234-E60626875626}"/>
              </a:ext>
            </a:extLst>
          </p:cNvPr>
          <p:cNvSpPr>
            <a:spLocks noChangeArrowheads="1"/>
          </p:cNvSpPr>
          <p:nvPr/>
        </p:nvSpPr>
        <p:spPr bwMode="auto">
          <a:xfrm>
            <a:off x="7467600" y="2438400"/>
            <a:ext cx="12954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12" name="Rectangle 13">
            <a:extLst>
              <a:ext uri="{FF2B5EF4-FFF2-40B4-BE49-F238E27FC236}">
                <a16:creationId xmlns:a16="http://schemas.microsoft.com/office/drawing/2014/main" id="{97EC8F2A-B1B2-45C5-9E55-D23D74EAB622}"/>
              </a:ext>
            </a:extLst>
          </p:cNvPr>
          <p:cNvSpPr>
            <a:spLocks noChangeArrowheads="1"/>
          </p:cNvSpPr>
          <p:nvPr/>
        </p:nvSpPr>
        <p:spPr bwMode="auto">
          <a:xfrm>
            <a:off x="457200" y="2895600"/>
            <a:ext cx="8305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13" name="Rectangle 14">
            <a:extLst>
              <a:ext uri="{FF2B5EF4-FFF2-40B4-BE49-F238E27FC236}">
                <a16:creationId xmlns:a16="http://schemas.microsoft.com/office/drawing/2014/main" id="{78F30A17-EC43-4964-9927-9EB4DEC1020D}"/>
              </a:ext>
            </a:extLst>
          </p:cNvPr>
          <p:cNvSpPr>
            <a:spLocks noChangeArrowheads="1"/>
          </p:cNvSpPr>
          <p:nvPr/>
        </p:nvSpPr>
        <p:spPr bwMode="auto">
          <a:xfrm>
            <a:off x="457200" y="3200400"/>
            <a:ext cx="8305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14" name="Rectangle 15">
            <a:extLst>
              <a:ext uri="{FF2B5EF4-FFF2-40B4-BE49-F238E27FC236}">
                <a16:creationId xmlns:a16="http://schemas.microsoft.com/office/drawing/2014/main" id="{120F5AF3-4B2B-474D-8A46-33C7AA33D8F2}"/>
              </a:ext>
            </a:extLst>
          </p:cNvPr>
          <p:cNvSpPr>
            <a:spLocks noChangeArrowheads="1"/>
          </p:cNvSpPr>
          <p:nvPr/>
        </p:nvSpPr>
        <p:spPr bwMode="auto">
          <a:xfrm>
            <a:off x="457200" y="3505200"/>
            <a:ext cx="8305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15" name="Rectangle 16">
            <a:extLst>
              <a:ext uri="{FF2B5EF4-FFF2-40B4-BE49-F238E27FC236}">
                <a16:creationId xmlns:a16="http://schemas.microsoft.com/office/drawing/2014/main" id="{82CC7139-8C5C-4DE3-9416-240AC6A88D13}"/>
              </a:ext>
            </a:extLst>
          </p:cNvPr>
          <p:cNvSpPr>
            <a:spLocks noChangeArrowheads="1"/>
          </p:cNvSpPr>
          <p:nvPr/>
        </p:nvSpPr>
        <p:spPr bwMode="auto">
          <a:xfrm>
            <a:off x="457200" y="3733800"/>
            <a:ext cx="8305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16" name="Rectangle 17">
            <a:extLst>
              <a:ext uri="{FF2B5EF4-FFF2-40B4-BE49-F238E27FC236}">
                <a16:creationId xmlns:a16="http://schemas.microsoft.com/office/drawing/2014/main" id="{958FFB9E-0BA9-4837-AE4D-ABE4703B05F4}"/>
              </a:ext>
            </a:extLst>
          </p:cNvPr>
          <p:cNvSpPr>
            <a:spLocks noChangeArrowheads="1"/>
          </p:cNvSpPr>
          <p:nvPr/>
        </p:nvSpPr>
        <p:spPr bwMode="auto">
          <a:xfrm>
            <a:off x="6172200" y="4114800"/>
            <a:ext cx="2590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17" name="Rectangle 18">
            <a:extLst>
              <a:ext uri="{FF2B5EF4-FFF2-40B4-BE49-F238E27FC236}">
                <a16:creationId xmlns:a16="http://schemas.microsoft.com/office/drawing/2014/main" id="{8CA8BBA4-B366-468C-8D26-2D8A73BE635E}"/>
              </a:ext>
            </a:extLst>
          </p:cNvPr>
          <p:cNvSpPr>
            <a:spLocks noChangeArrowheads="1"/>
          </p:cNvSpPr>
          <p:nvPr/>
        </p:nvSpPr>
        <p:spPr bwMode="auto">
          <a:xfrm>
            <a:off x="6172200" y="4343400"/>
            <a:ext cx="2590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18" name="Rectangle 19">
            <a:extLst>
              <a:ext uri="{FF2B5EF4-FFF2-40B4-BE49-F238E27FC236}">
                <a16:creationId xmlns:a16="http://schemas.microsoft.com/office/drawing/2014/main" id="{590F7EC4-7F5F-40C8-A52E-E348DC8D6EC1}"/>
              </a:ext>
            </a:extLst>
          </p:cNvPr>
          <p:cNvSpPr>
            <a:spLocks noChangeArrowheads="1"/>
          </p:cNvSpPr>
          <p:nvPr/>
        </p:nvSpPr>
        <p:spPr bwMode="auto">
          <a:xfrm>
            <a:off x="457200" y="4953000"/>
            <a:ext cx="8305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19" name="Rectangle 20">
            <a:extLst>
              <a:ext uri="{FF2B5EF4-FFF2-40B4-BE49-F238E27FC236}">
                <a16:creationId xmlns:a16="http://schemas.microsoft.com/office/drawing/2014/main" id="{322CAC9C-96C5-47D0-957B-85BBEABFCD02}"/>
              </a:ext>
            </a:extLst>
          </p:cNvPr>
          <p:cNvSpPr>
            <a:spLocks noChangeArrowheads="1"/>
          </p:cNvSpPr>
          <p:nvPr/>
        </p:nvSpPr>
        <p:spPr bwMode="auto">
          <a:xfrm>
            <a:off x="457200" y="5257800"/>
            <a:ext cx="8305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20" name="Rectangle 21">
            <a:extLst>
              <a:ext uri="{FF2B5EF4-FFF2-40B4-BE49-F238E27FC236}">
                <a16:creationId xmlns:a16="http://schemas.microsoft.com/office/drawing/2014/main" id="{5F557135-7379-43BB-B8A7-13F2C4BD78E8}"/>
              </a:ext>
            </a:extLst>
          </p:cNvPr>
          <p:cNvSpPr>
            <a:spLocks noChangeArrowheads="1"/>
          </p:cNvSpPr>
          <p:nvPr/>
        </p:nvSpPr>
        <p:spPr bwMode="auto">
          <a:xfrm>
            <a:off x="457200" y="5486400"/>
            <a:ext cx="8305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21" name="Rectangle 22">
            <a:extLst>
              <a:ext uri="{FF2B5EF4-FFF2-40B4-BE49-F238E27FC236}">
                <a16:creationId xmlns:a16="http://schemas.microsoft.com/office/drawing/2014/main" id="{04878ACF-2A27-44CD-A1B7-D3408F51DB84}"/>
              </a:ext>
            </a:extLst>
          </p:cNvPr>
          <p:cNvSpPr>
            <a:spLocks noChangeArrowheads="1"/>
          </p:cNvSpPr>
          <p:nvPr/>
        </p:nvSpPr>
        <p:spPr bwMode="auto">
          <a:xfrm>
            <a:off x="7467600" y="5867400"/>
            <a:ext cx="12954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
        <p:nvSpPr>
          <p:cNvPr id="22" name="Rectangle 18">
            <a:extLst>
              <a:ext uri="{FF2B5EF4-FFF2-40B4-BE49-F238E27FC236}">
                <a16:creationId xmlns:a16="http://schemas.microsoft.com/office/drawing/2014/main" id="{4020D413-6578-4C8E-AC62-03997EBBE25C}"/>
              </a:ext>
            </a:extLst>
          </p:cNvPr>
          <p:cNvSpPr>
            <a:spLocks noChangeArrowheads="1"/>
          </p:cNvSpPr>
          <p:nvPr/>
        </p:nvSpPr>
        <p:spPr bwMode="auto">
          <a:xfrm>
            <a:off x="6172200" y="4626864"/>
            <a:ext cx="2590800" cy="228600"/>
          </a:xfrm>
          <a:prstGeom prst="rect">
            <a:avLst/>
          </a:prstGeom>
          <a:solidFill>
            <a:schemeClr val="bg1"/>
          </a:solidFill>
          <a:ln w="19050" cap="sq">
            <a:noFill/>
            <a:miter lim="800000"/>
            <a:headEnd type="none" w="sm" len="sm"/>
            <a:tailEnd type="none" w="sm" len="sm"/>
          </a:ln>
          <a:effectLst/>
        </p:spPr>
        <p:txBody>
          <a:bodyPr wrap="none" anchor="ctr"/>
          <a:lstStyle/>
          <a:p>
            <a:endParaRPr lang="en-US" dirty="0"/>
          </a:p>
        </p:txBody>
      </p:sp>
    </p:spTree>
    <p:extLst>
      <p:ext uri="{BB962C8B-B14F-4D97-AF65-F5344CB8AC3E}">
        <p14:creationId xmlns:p14="http://schemas.microsoft.com/office/powerpoint/2010/main" val="336714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grpId="0" nodeType="clickEffect">
                                  <p:stCondLst>
                                    <p:cond delay="0"/>
                                  </p:stCondLst>
                                  <p:childTnLst>
                                    <p:animEffect transition="out" filter="wipe(left)">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grpId="0" nodeType="clickEffect">
                                  <p:stCondLst>
                                    <p:cond delay="0"/>
                                  </p:stCondLst>
                                  <p:childTnLst>
                                    <p:animEffect transition="out" filter="wipe(left)">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14-4</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Managerial Accounting Today</a:t>
            </a:r>
          </a:p>
        </p:txBody>
      </p:sp>
      <p:sp>
        <p:nvSpPr>
          <p:cNvPr id="2" name="Slide Number Placeholder 1"/>
          <p:cNvSpPr>
            <a:spLocks noGrp="1"/>
          </p:cNvSpPr>
          <p:nvPr>
            <p:ph type="sldNum" sz="quarter" idx="12"/>
          </p:nvPr>
        </p:nvSpPr>
        <p:spPr/>
        <p:txBody>
          <a:bodyPr/>
          <a:lstStyle/>
          <a:p>
            <a:fld id="{15212A8B-4FC5-4F9B-BAD0-392E604C503A}" type="slidenum">
              <a:rPr lang="en-US" smtClean="0"/>
              <a:t>35</a:t>
            </a:fld>
            <a:endParaRPr lang="en-US"/>
          </a:p>
        </p:txBody>
      </p:sp>
    </p:spTree>
    <p:extLst>
      <p:ext uri="{BB962C8B-B14F-4D97-AF65-F5344CB8AC3E}">
        <p14:creationId xmlns:p14="http://schemas.microsoft.com/office/powerpoint/2010/main" val="842890829"/>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533400" y="274320"/>
            <a:ext cx="8247743"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Outline</a:t>
            </a:r>
          </a:p>
        </p:txBody>
      </p:sp>
      <p:sp>
        <p:nvSpPr>
          <p:cNvPr id="5" name="Text Box 3"/>
          <p:cNvSpPr txBox="1">
            <a:spLocks noChangeArrowheads="1"/>
          </p:cNvSpPr>
          <p:nvPr/>
        </p:nvSpPr>
        <p:spPr bwMode="auto">
          <a:xfrm>
            <a:off x="533400" y="1479550"/>
            <a:ext cx="7772400" cy="2782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Service Industries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Focus on the Value Chain</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Balanced Scorecard</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Business Ethics</a:t>
            </a:r>
          </a:p>
          <a:p>
            <a:pPr marL="457200" indent="-457200">
              <a:lnSpc>
                <a:spcPct val="125000"/>
              </a:lnSpc>
              <a:spcBef>
                <a:spcPts val="1200"/>
              </a:spcBef>
              <a:buClr>
                <a:srgbClr val="800000"/>
              </a:buClr>
              <a:buSzPct val="80000"/>
              <a:buFont typeface="+mj-lt"/>
              <a:buAutoNum type="arabicPeriod"/>
            </a:pPr>
            <a:r>
              <a:rPr lang="en-US" altLang="en-US" sz="2200" b="0" dirty="0">
                <a:solidFill>
                  <a:srgbClr val="000000"/>
                </a:solidFill>
                <a:latin typeface="Liberation Sans" panose="020B0604020202020204" pitchFamily="34" charset="0"/>
              </a:rPr>
              <a:t>Corporate Social Responsibility</a:t>
            </a:r>
          </a:p>
        </p:txBody>
      </p:sp>
      <p:sp>
        <p:nvSpPr>
          <p:cNvPr id="2" name="Slide Number Placeholder 1"/>
          <p:cNvSpPr>
            <a:spLocks noGrp="1"/>
          </p:cNvSpPr>
          <p:nvPr>
            <p:ph type="sldNum" sz="quarter" idx="12"/>
          </p:nvPr>
        </p:nvSpPr>
        <p:spPr/>
        <p:txBody>
          <a:bodyPr/>
          <a:lstStyle/>
          <a:p>
            <a:fld id="{15212A8B-4FC5-4F9B-BAD0-392E604C503A}" type="slidenum">
              <a:rPr lang="en-US" smtClean="0"/>
              <a:t>36</a:t>
            </a:fld>
            <a:endParaRPr lang="en-US"/>
          </a:p>
        </p:txBody>
      </p:sp>
    </p:spTree>
    <p:extLst>
      <p:ext uri="{BB962C8B-B14F-4D97-AF65-F5344CB8AC3E}">
        <p14:creationId xmlns:p14="http://schemas.microsoft.com/office/powerpoint/2010/main" val="1097993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Service Industries</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37</a:t>
            </a:fld>
            <a:endParaRPr lang="en-US"/>
          </a:p>
        </p:txBody>
      </p:sp>
      <p:sp>
        <p:nvSpPr>
          <p:cNvPr id="6" name="Content Placeholder">
            <a:extLst>
              <a:ext uri="{FF2B5EF4-FFF2-40B4-BE49-F238E27FC236}">
                <a16:creationId xmlns:a16="http://schemas.microsoft.com/office/drawing/2014/main" id="{5A508D01-BA2D-4357-ADAA-F816E488BEAA}"/>
              </a:ext>
            </a:extLst>
          </p:cNvPr>
          <p:cNvSpPr txBox="1">
            <a:spLocks/>
          </p:cNvSpPr>
          <p:nvPr/>
        </p:nvSpPr>
        <p:spPr>
          <a:xfrm>
            <a:off x="533401" y="1295400"/>
            <a:ext cx="8153399" cy="28956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2913" marR="0" lvl="0" indent="-442913" algn="l" defTabSz="914400" rtl="0" eaLnBrk="1" fontAlgn="auto" latinLnBrk="0" hangingPunct="1">
              <a:lnSpc>
                <a:spcPct val="90000"/>
              </a:lnSpc>
              <a:spcBef>
                <a:spcPts val="1000"/>
              </a:spcBef>
              <a:spcAft>
                <a:spcPts val="0"/>
              </a:spcAft>
              <a:buClr>
                <a:srgbClr val="990000"/>
              </a:buClr>
              <a:buSzPct val="100000"/>
              <a:buFont typeface="Arial" panose="020B0604020202020204" pitchFamily="34" charset="0"/>
              <a:buChar char="•"/>
              <a:tabLst>
                <a:tab pos="82550" algn="l"/>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Much of U.S. economy has shifted toward an </a:t>
            </a:r>
            <a:r>
              <a:rPr kumimoji="0" lang="en-US" altLang="en-US" sz="2800" b="1"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emphasis on providing services</a:t>
            </a: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 rather than goods</a:t>
            </a:r>
          </a:p>
          <a:p>
            <a:pPr marL="442913" marR="0" lvl="0" indent="-442913" algn="l" defTabSz="914400" rtl="0" eaLnBrk="1" fontAlgn="auto" latinLnBrk="0" hangingPunct="1">
              <a:lnSpc>
                <a:spcPct val="90000"/>
              </a:lnSpc>
              <a:spcBef>
                <a:spcPts val="1000"/>
              </a:spcBef>
              <a:spcAft>
                <a:spcPts val="0"/>
              </a:spcAft>
              <a:buClr>
                <a:srgbClr val="990000"/>
              </a:buClr>
              <a:buSzPct val="100000"/>
              <a:buFont typeface="Arial" panose="020B0604020202020204" pitchFamily="34" charset="0"/>
              <a:buChar char="•"/>
              <a:tabLst>
                <a:tab pos="82550" algn="l"/>
              </a:tabLst>
              <a:defRPr/>
            </a:pPr>
            <a:r>
              <a:rPr kumimoji="0" lang="en-US" altLang="en-US" sz="2800" b="1"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Approximately 80%</a:t>
            </a: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 of U.S. workers are now employed by service companies</a:t>
            </a:r>
          </a:p>
          <a:p>
            <a:pPr marL="442913" marR="0" lvl="0" indent="-442913" algn="l" defTabSz="914400" rtl="0" eaLnBrk="1" fontAlgn="auto" latinLnBrk="0" hangingPunct="1">
              <a:lnSpc>
                <a:spcPct val="90000"/>
              </a:lnSpc>
              <a:spcBef>
                <a:spcPts val="1000"/>
              </a:spcBef>
              <a:spcAft>
                <a:spcPts val="0"/>
              </a:spcAft>
              <a:buClr>
                <a:srgbClr val="990000"/>
              </a:buClr>
              <a:buSzPct val="100000"/>
              <a:buFont typeface="Arial" panose="020B0604020202020204" pitchFamily="34" charset="0"/>
              <a:buChar char="•"/>
              <a:tabLst>
                <a:tab pos="82550" algn="l"/>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Most techniques learned for manufacturing firms are applicable to service companies</a:t>
            </a:r>
          </a:p>
        </p:txBody>
      </p:sp>
    </p:spTree>
    <p:extLst>
      <p:ext uri="{BB962C8B-B14F-4D97-AF65-F5344CB8AC3E}">
        <p14:creationId xmlns:p14="http://schemas.microsoft.com/office/powerpoint/2010/main" val="1848942274"/>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Focus on the Value Chain</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38</a:t>
            </a:fld>
            <a:endParaRPr lang="en-US"/>
          </a:p>
        </p:txBody>
      </p:sp>
      <p:sp>
        <p:nvSpPr>
          <p:cNvPr id="9" name="Content Placeholder 5">
            <a:extLst>
              <a:ext uri="{FF2B5EF4-FFF2-40B4-BE49-F238E27FC236}">
                <a16:creationId xmlns:a16="http://schemas.microsoft.com/office/drawing/2014/main" id="{589C262F-4E0B-4A36-BDA7-A465F79C4AB8}"/>
              </a:ext>
            </a:extLst>
          </p:cNvPr>
          <p:cNvSpPr txBox="1">
            <a:spLocks/>
          </p:cNvSpPr>
          <p:nvPr/>
        </p:nvSpPr>
        <p:spPr>
          <a:xfrm>
            <a:off x="380999" y="1324825"/>
            <a:ext cx="8458200" cy="146515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100000"/>
              </a:lnSpc>
              <a:spcBef>
                <a:spcPts val="624"/>
              </a:spcBef>
              <a:spcAft>
                <a:spcPts val="0"/>
              </a:spcAft>
            </a:pPr>
            <a:r>
              <a:rPr lang="en-US" altLang="en-US" sz="2400" dirty="0">
                <a:cs typeface="Times New Roman" panose="02020603050405020304" pitchFamily="18" charset="0"/>
              </a:rPr>
              <a:t>Refers to all business processes associated with providing a product or performing a service</a:t>
            </a:r>
          </a:p>
          <a:p>
            <a:pPr fontAlgn="auto">
              <a:lnSpc>
                <a:spcPct val="100000"/>
              </a:lnSpc>
              <a:spcBef>
                <a:spcPts val="624"/>
              </a:spcBef>
              <a:spcAft>
                <a:spcPts val="2400"/>
              </a:spcAft>
            </a:pPr>
            <a:r>
              <a:rPr lang="en-US" altLang="en-US" sz="2400" dirty="0">
                <a:cs typeface="Times New Roman" panose="02020603050405020304" pitchFamily="18" charset="0"/>
              </a:rPr>
              <a:t>For a manufacturing firm, these include the following:</a:t>
            </a:r>
          </a:p>
        </p:txBody>
      </p:sp>
      <p:pic>
        <p:nvPicPr>
          <p:cNvPr id="12" name="Picture 2" descr="An illustration depicts the value chain of a manufacturing company. It starts with Research and development and product design illustrated with a researcher examining materials and is followed by the acquisition of raw materials which displays a truck carrying goods. Next is production, illustrated with an employee at work, and that leads to sales and marketing illustrated with employees seated in a presentation room. Next is the delivery function which displays a truck carrying goods, followed by customer relations and subsequent services which displays a document titled, Unlimited Warranty.">
            <a:extLst>
              <a:ext uri="{FF2B5EF4-FFF2-40B4-BE49-F238E27FC236}">
                <a16:creationId xmlns:a16="http://schemas.microsoft.com/office/drawing/2014/main" id="{8F698DA5-16AE-43CA-999D-0524BDBE13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7992" y="2823842"/>
            <a:ext cx="8848016" cy="2550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266857"/>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Focus on the Value Chain</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39</a:t>
            </a:fld>
            <a:endParaRPr lang="en-US"/>
          </a:p>
        </p:txBody>
      </p:sp>
      <p:sp>
        <p:nvSpPr>
          <p:cNvPr id="7" name="Content Placeholder 2">
            <a:extLst>
              <a:ext uri="{FF2B5EF4-FFF2-40B4-BE49-F238E27FC236}">
                <a16:creationId xmlns:a16="http://schemas.microsoft.com/office/drawing/2014/main" id="{DB059DD2-FC90-4E26-9F85-AB137DABEC3A}"/>
              </a:ext>
            </a:extLst>
          </p:cNvPr>
          <p:cNvSpPr txBox="1">
            <a:spLocks/>
          </p:cNvSpPr>
          <p:nvPr/>
        </p:nvSpPr>
        <p:spPr>
          <a:xfrm>
            <a:off x="533401" y="1371600"/>
            <a:ext cx="8534400" cy="39624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24"/>
              </a:spcBef>
              <a:spcAft>
                <a:spcPts val="0"/>
              </a:spcAft>
              <a:buClr>
                <a:srgbClr val="990000"/>
              </a:buClr>
              <a:buSzTx/>
              <a:buFont typeface="Arial"/>
              <a:buNone/>
              <a:tabLst/>
              <a:defRPr/>
            </a:pP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Just-In-Time (J</a:t>
            </a:r>
            <a:r>
              <a:rPr kumimoji="0" lang="en-US" altLang="en-US" sz="1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I</a:t>
            </a:r>
            <a:r>
              <a:rPr kumimoji="0" lang="en-US" altLang="en-US" sz="1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T) Inventory Method</a:t>
            </a:r>
          </a:p>
          <a:p>
            <a:pPr marL="442913" marR="0" lvl="0" indent="-442913" algn="l" defTabSz="914400" rtl="0" eaLnBrk="1" fontAlgn="auto" latinLnBrk="0" hangingPunct="1">
              <a:lnSpc>
                <a:spcPct val="100000"/>
              </a:lnSpc>
              <a:spcBef>
                <a:spcPts val="624"/>
              </a:spcBef>
              <a:spcAft>
                <a:spcPts val="240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System in which goods are manufactured or purchased just in time for sale</a:t>
            </a:r>
          </a:p>
          <a:p>
            <a:pPr marL="0" marR="0" lvl="0" indent="0" algn="l" defTabSz="914400" rtl="0" eaLnBrk="1" fontAlgn="auto" latinLnBrk="0" hangingPunct="1">
              <a:lnSpc>
                <a:spcPct val="100000"/>
              </a:lnSpc>
              <a:spcBef>
                <a:spcPts val="624"/>
              </a:spcBef>
              <a:spcAft>
                <a:spcPts val="0"/>
              </a:spcAft>
              <a:buClr>
                <a:srgbClr val="990000"/>
              </a:buClr>
              <a:buSzTx/>
              <a:buFont typeface="Arial"/>
              <a:buNone/>
              <a:tabLst/>
              <a:defRPr/>
            </a:pP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Total Quality Management (T</a:t>
            </a:r>
            <a:r>
              <a:rPr kumimoji="0" lang="en-US" altLang="en-US" sz="1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Q</a:t>
            </a:r>
            <a:r>
              <a:rPr kumimoji="0" lang="en-US" altLang="en-US" sz="1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M)</a:t>
            </a:r>
          </a:p>
          <a:p>
            <a:pPr marL="457200" marR="0" lvl="0" indent="-457200"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System implement to reduce defects in finished products, with goal of zero defects</a:t>
            </a:r>
          </a:p>
        </p:txBody>
      </p:sp>
    </p:spTree>
    <p:extLst>
      <p:ext uri="{BB962C8B-B14F-4D97-AF65-F5344CB8AC3E}">
        <p14:creationId xmlns:p14="http://schemas.microsoft.com/office/powerpoint/2010/main" val="33763906"/>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1031"/>
          <p:cNvSpPr txBox="1">
            <a:spLocks noChangeArrowheads="1"/>
          </p:cNvSpPr>
          <p:nvPr/>
        </p:nvSpPr>
        <p:spPr>
          <a:xfrm>
            <a:off x="609599" y="381000"/>
            <a:ext cx="81534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2800" i="0" kern="1200" dirty="0">
                <a:solidFill>
                  <a:schemeClr val="tx2">
                    <a:lumMod val="75000"/>
                  </a:schemeClr>
                </a:solidFill>
                <a:effectLst/>
                <a:latin typeface="Liberation Sans" panose="020B0604020202020204" pitchFamily="34" charset="0"/>
                <a:ea typeface="+mn-ea"/>
                <a:cs typeface="+mn-cs"/>
              </a:rPr>
              <a:t>Review: Financial and Managerial Accounting</a:t>
            </a:r>
          </a:p>
        </p:txBody>
      </p:sp>
      <p:sp>
        <p:nvSpPr>
          <p:cNvPr id="9"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a:t>
            </a:fld>
            <a:endParaRPr lang="en-US"/>
          </a:p>
        </p:txBody>
      </p:sp>
      <p:pic>
        <p:nvPicPr>
          <p:cNvPr id="6" name="Picture 31">
            <a:extLst>
              <a:ext uri="{FF2B5EF4-FFF2-40B4-BE49-F238E27FC236}">
                <a16:creationId xmlns:a16="http://schemas.microsoft.com/office/drawing/2014/main" id="{38B8EECB-0E66-4A26-AA00-E42C2D3BE86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5000"/>
                    </a14:imgEffect>
                  </a14:imgLayer>
                </a14:imgProps>
              </a:ext>
              <a:ext uri="{28A0092B-C50C-407E-A947-70E740481C1C}">
                <a14:useLocalDpi xmlns:a14="http://schemas.microsoft.com/office/drawing/2010/main" val="0"/>
              </a:ext>
            </a:extLst>
          </a:blip>
          <a:srcRect/>
          <a:stretch>
            <a:fillRect/>
          </a:stretch>
        </p:blipFill>
        <p:spPr bwMode="auto">
          <a:xfrm>
            <a:off x="266700" y="1447800"/>
            <a:ext cx="8610600" cy="41174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542380262"/>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Focus on the Value Chain</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40</a:t>
            </a:fld>
            <a:endParaRPr lang="en-US"/>
          </a:p>
        </p:txBody>
      </p:sp>
      <p:sp>
        <p:nvSpPr>
          <p:cNvPr id="6" name="Content Placeholder 2">
            <a:extLst>
              <a:ext uri="{FF2B5EF4-FFF2-40B4-BE49-F238E27FC236}">
                <a16:creationId xmlns:a16="http://schemas.microsoft.com/office/drawing/2014/main" id="{AB3915F0-E97B-40DB-A1E1-06FC45AD6840}"/>
              </a:ext>
            </a:extLst>
          </p:cNvPr>
          <p:cNvSpPr txBox="1">
            <a:spLocks/>
          </p:cNvSpPr>
          <p:nvPr/>
        </p:nvSpPr>
        <p:spPr>
          <a:xfrm>
            <a:off x="457200" y="1333500"/>
            <a:ext cx="8534400" cy="41910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24"/>
              </a:spcBef>
              <a:spcAft>
                <a:spcPts val="0"/>
              </a:spcAft>
              <a:buClr>
                <a:srgbClr val="990000"/>
              </a:buClr>
              <a:buSzTx/>
              <a:buFont typeface="Arial"/>
              <a:buNone/>
              <a:tabLst/>
              <a:defRPr/>
            </a:pP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Theory of Constraints</a:t>
            </a:r>
          </a:p>
          <a:p>
            <a:pPr marL="442913" marR="0" lvl="0" indent="-442913"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Constraints (“bottlenecks”) within the value chain that limit company’s potential profitability</a:t>
            </a:r>
          </a:p>
          <a:p>
            <a:pPr marL="442913" marR="0" lvl="0" indent="-442913"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A specific approach to identify and manage these constraints in order to achieve company goals</a:t>
            </a:r>
          </a:p>
          <a:p>
            <a:pPr marL="0" marR="0" lvl="0" indent="0" algn="l" defTabSz="914400" rtl="0" eaLnBrk="1" fontAlgn="auto" latinLnBrk="0" hangingPunct="1">
              <a:lnSpc>
                <a:spcPct val="100000"/>
              </a:lnSpc>
              <a:spcBef>
                <a:spcPts val="624"/>
              </a:spcBef>
              <a:spcAft>
                <a:spcPts val="0"/>
              </a:spcAft>
              <a:buClr>
                <a:srgbClr val="990000"/>
              </a:buClr>
              <a:buSzTx/>
              <a:buFont typeface="Arial"/>
              <a:buNone/>
              <a:tabLst/>
              <a:defRPr/>
            </a:pP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Enterprise Resource Planning (E</a:t>
            </a:r>
            <a:r>
              <a:rPr kumimoji="0" lang="en-US" altLang="en-US" sz="1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R</a:t>
            </a:r>
            <a:r>
              <a:rPr kumimoji="0" lang="en-US" altLang="en-US" sz="1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P)</a:t>
            </a:r>
          </a:p>
          <a:p>
            <a:pPr marL="457200" marR="0" lvl="0" indent="-457200"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Software programs designed to manage all major business processes</a:t>
            </a:r>
          </a:p>
        </p:txBody>
      </p:sp>
    </p:spTree>
    <p:extLst>
      <p:ext uri="{BB962C8B-B14F-4D97-AF65-F5344CB8AC3E}">
        <p14:creationId xmlns:p14="http://schemas.microsoft.com/office/powerpoint/2010/main" val="1148656042"/>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Focus on the Value Chain</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41</a:t>
            </a:fld>
            <a:endParaRPr lang="en-US"/>
          </a:p>
        </p:txBody>
      </p:sp>
      <p:sp>
        <p:nvSpPr>
          <p:cNvPr id="7" name="Content Placeholder 2">
            <a:extLst>
              <a:ext uri="{FF2B5EF4-FFF2-40B4-BE49-F238E27FC236}">
                <a16:creationId xmlns:a16="http://schemas.microsoft.com/office/drawing/2014/main" id="{9BA9A59A-94F1-469F-B6B8-8F7F4169B3AF}"/>
              </a:ext>
            </a:extLst>
          </p:cNvPr>
          <p:cNvSpPr txBox="1">
            <a:spLocks/>
          </p:cNvSpPr>
          <p:nvPr/>
        </p:nvSpPr>
        <p:spPr>
          <a:xfrm>
            <a:off x="457200" y="1295400"/>
            <a:ext cx="8534400" cy="41910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24"/>
              </a:spcBef>
              <a:spcAft>
                <a:spcPts val="0"/>
              </a:spcAft>
              <a:buClr>
                <a:srgbClr val="990000"/>
              </a:buClr>
              <a:buSzTx/>
              <a:buFont typeface="Arial"/>
              <a:buNone/>
              <a:tabLst/>
              <a:defRPr/>
            </a:pPr>
            <a:r>
              <a:rPr kumimoji="0" lang="en-US" altLang="en-US" sz="2800" b="1" i="0" u="none" strike="noStrike" kern="1200" cap="none" spc="0" normalizeH="0" baseline="0" noProof="0">
                <a:ln>
                  <a:noFill/>
                </a:ln>
                <a:solidFill>
                  <a:srgbClr val="911B21"/>
                </a:solidFill>
                <a:effectLst/>
                <a:uLnTx/>
                <a:uFillTx/>
                <a:latin typeface="Calibri" pitchFamily="34" charset="0"/>
                <a:cs typeface="Times New Roman" panose="02020603050405020304" pitchFamily="18" charset="0"/>
              </a:rPr>
              <a:t>Activity-Based Costing (A</a:t>
            </a:r>
            <a:r>
              <a:rPr kumimoji="0" lang="en-US" altLang="en-US" sz="100" b="1" i="0" u="none" strike="noStrike" kern="1200" cap="none" spc="0" normalizeH="0" baseline="0" noProof="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a:ln>
                  <a:noFill/>
                </a:ln>
                <a:solidFill>
                  <a:srgbClr val="911B21"/>
                </a:solidFill>
                <a:effectLst/>
                <a:uLnTx/>
                <a:uFillTx/>
                <a:latin typeface="Calibri" pitchFamily="34" charset="0"/>
                <a:cs typeface="Times New Roman" panose="02020603050405020304" pitchFamily="18" charset="0"/>
              </a:rPr>
              <a:t>B</a:t>
            </a:r>
            <a:r>
              <a:rPr kumimoji="0" lang="en-US" altLang="en-US" sz="100" b="1" i="0" u="none" strike="noStrike" kern="1200" cap="none" spc="0" normalizeH="0" baseline="0" noProof="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a:ln>
                  <a:noFill/>
                </a:ln>
                <a:solidFill>
                  <a:srgbClr val="911B21"/>
                </a:solidFill>
                <a:effectLst/>
                <a:uLnTx/>
                <a:uFillTx/>
                <a:latin typeface="Calibri" pitchFamily="34" charset="0"/>
                <a:cs typeface="Times New Roman" panose="02020603050405020304" pitchFamily="18" charset="0"/>
              </a:rPr>
              <a:t>C)</a:t>
            </a:r>
          </a:p>
          <a:p>
            <a:pPr marL="442913" marR="0" lvl="0" indent="-442913"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itchFamily="34" charset="0"/>
                <a:cs typeface="Times New Roman" panose="02020603050405020304" pitchFamily="18" charset="0"/>
              </a:rPr>
              <a:t>Allocates overhead based on each product’s use of activities</a:t>
            </a:r>
          </a:p>
          <a:p>
            <a:pPr marL="442913" marR="0" lvl="0" indent="-442913"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itchFamily="34" charset="0"/>
                <a:cs typeface="Times New Roman" panose="02020603050405020304" pitchFamily="18" charset="0"/>
              </a:rPr>
              <a:t>Results in more accurate product costing and increased efficiency in the value chain</a:t>
            </a:r>
            <a:endPar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endParaRPr>
          </a:p>
        </p:txBody>
      </p:sp>
    </p:spTree>
    <p:extLst>
      <p:ext uri="{BB962C8B-B14F-4D97-AF65-F5344CB8AC3E}">
        <p14:creationId xmlns:p14="http://schemas.microsoft.com/office/powerpoint/2010/main" val="1336054800"/>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Balanced Scorecard</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42</a:t>
            </a:fld>
            <a:endParaRPr lang="en-US"/>
          </a:p>
        </p:txBody>
      </p:sp>
      <p:sp>
        <p:nvSpPr>
          <p:cNvPr id="6" name="Content Placeholder 2">
            <a:extLst>
              <a:ext uri="{FF2B5EF4-FFF2-40B4-BE49-F238E27FC236}">
                <a16:creationId xmlns:a16="http://schemas.microsoft.com/office/drawing/2014/main" id="{51897C41-23AA-45BC-B296-36985C406A58}"/>
              </a:ext>
            </a:extLst>
          </p:cNvPr>
          <p:cNvSpPr txBox="1">
            <a:spLocks/>
          </p:cNvSpPr>
          <p:nvPr/>
        </p:nvSpPr>
        <p:spPr>
          <a:xfrm>
            <a:off x="381000" y="1333500"/>
            <a:ext cx="8534400" cy="24765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2913" indent="-442913" fontAlgn="auto">
              <a:lnSpc>
                <a:spcPct val="100000"/>
              </a:lnSpc>
              <a:spcBef>
                <a:spcPts val="624"/>
              </a:spcBef>
              <a:spcAft>
                <a:spcPts val="0"/>
              </a:spcAft>
              <a:buClr>
                <a:srgbClr val="990000"/>
              </a:buClr>
              <a:buFont typeface="Arial" panose="020B0604020202020204" pitchFamily="34" charset="0"/>
              <a:buChar char="•"/>
            </a:pPr>
            <a:r>
              <a:rPr lang="en-US" altLang="en-US">
                <a:cs typeface="Times New Roman" panose="02020603050405020304" pitchFamily="18" charset="0"/>
              </a:rPr>
              <a:t>Evaluates operations in an integrated fashion</a:t>
            </a:r>
          </a:p>
          <a:p>
            <a:pPr marL="442913" indent="-442913" fontAlgn="auto">
              <a:lnSpc>
                <a:spcPct val="100000"/>
              </a:lnSpc>
              <a:spcBef>
                <a:spcPts val="624"/>
              </a:spcBef>
              <a:spcAft>
                <a:spcPts val="0"/>
              </a:spcAft>
              <a:buClr>
                <a:srgbClr val="990000"/>
              </a:buClr>
              <a:buFont typeface="Arial" panose="020B0604020202020204" pitchFamily="34" charset="0"/>
              <a:buChar char="•"/>
            </a:pPr>
            <a:r>
              <a:rPr lang="en-US" altLang="en-US">
                <a:cs typeface="Times New Roman" panose="02020603050405020304" pitchFamily="18" charset="0"/>
              </a:rPr>
              <a:t>Uses both financial and nonfinancial measures</a:t>
            </a:r>
          </a:p>
          <a:p>
            <a:pPr marL="442913" indent="-442913" fontAlgn="auto">
              <a:lnSpc>
                <a:spcPct val="100000"/>
              </a:lnSpc>
              <a:spcBef>
                <a:spcPts val="624"/>
              </a:spcBef>
              <a:spcAft>
                <a:spcPts val="0"/>
              </a:spcAft>
              <a:buClr>
                <a:srgbClr val="990000"/>
              </a:buClr>
              <a:buFont typeface="Arial" panose="020B0604020202020204" pitchFamily="34" charset="0"/>
              <a:buChar char="•"/>
            </a:pPr>
            <a:r>
              <a:rPr lang="en-US" altLang="en-US">
                <a:cs typeface="Times New Roman" panose="02020603050405020304" pitchFamily="18" charset="0"/>
              </a:rPr>
              <a:t>Links performance in a cause-and-effect fashion ensure that they all tie to the company’s overall objectives</a:t>
            </a:r>
            <a:endParaRPr lang="en-US" altLang="en-US" dirty="0">
              <a:cs typeface="Times New Roman" panose="02020603050405020304" pitchFamily="18" charset="0"/>
            </a:endParaRPr>
          </a:p>
        </p:txBody>
      </p:sp>
    </p:spTree>
    <p:extLst>
      <p:ext uri="{BB962C8B-B14F-4D97-AF65-F5344CB8AC3E}">
        <p14:creationId xmlns:p14="http://schemas.microsoft.com/office/powerpoint/2010/main" val="282044066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Business Ethics</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43</a:t>
            </a:fld>
            <a:endParaRPr lang="en-US"/>
          </a:p>
        </p:txBody>
      </p:sp>
      <p:sp>
        <p:nvSpPr>
          <p:cNvPr id="7" name="Content Placeholder 2">
            <a:extLst>
              <a:ext uri="{FF2B5EF4-FFF2-40B4-BE49-F238E27FC236}">
                <a16:creationId xmlns:a16="http://schemas.microsoft.com/office/drawing/2014/main" id="{96193C89-9377-4BAF-B23B-D3D640840FF1}"/>
              </a:ext>
            </a:extLst>
          </p:cNvPr>
          <p:cNvSpPr txBox="1">
            <a:spLocks/>
          </p:cNvSpPr>
          <p:nvPr/>
        </p:nvSpPr>
        <p:spPr>
          <a:xfrm>
            <a:off x="533401" y="1219200"/>
            <a:ext cx="8534400" cy="41910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2913" indent="-442913" fontAlgn="auto">
              <a:lnSpc>
                <a:spcPct val="100000"/>
              </a:lnSpc>
              <a:spcBef>
                <a:spcPts val="624"/>
              </a:spcBef>
              <a:spcAft>
                <a:spcPts val="0"/>
              </a:spcAft>
              <a:buClr>
                <a:srgbClr val="990000"/>
              </a:buClr>
              <a:buFont typeface="Arial" panose="020B0604020202020204" pitchFamily="34" charset="0"/>
              <a:buChar char="•"/>
            </a:pPr>
            <a:r>
              <a:rPr lang="en-US" altLang="en-US" dirty="0">
                <a:cs typeface="Times New Roman" panose="02020603050405020304" pitchFamily="18" charset="0"/>
              </a:rPr>
              <a:t>All employees are expected to act ethically</a:t>
            </a:r>
          </a:p>
          <a:p>
            <a:pPr marL="442913" indent="-442913" fontAlgn="auto">
              <a:lnSpc>
                <a:spcPct val="100000"/>
              </a:lnSpc>
              <a:spcBef>
                <a:spcPts val="624"/>
              </a:spcBef>
              <a:spcAft>
                <a:spcPts val="0"/>
              </a:spcAft>
              <a:buClr>
                <a:srgbClr val="990000"/>
              </a:buClr>
              <a:buFont typeface="Arial" panose="020B0604020202020204" pitchFamily="34" charset="0"/>
              <a:buChar char="•"/>
            </a:pPr>
            <a:r>
              <a:rPr lang="en-US" altLang="en-US" dirty="0">
                <a:cs typeface="Times New Roman" panose="02020603050405020304" pitchFamily="18" charset="0"/>
              </a:rPr>
              <a:t>Many organizations have codes of business ethics</a:t>
            </a:r>
          </a:p>
          <a:p>
            <a:pPr marL="442913" indent="-442913" fontAlgn="auto">
              <a:lnSpc>
                <a:spcPct val="100000"/>
              </a:lnSpc>
              <a:spcBef>
                <a:spcPts val="624"/>
              </a:spcBef>
              <a:spcAft>
                <a:spcPts val="0"/>
              </a:spcAft>
              <a:buClr>
                <a:srgbClr val="990000"/>
              </a:buClr>
              <a:buFont typeface="Arial" panose="020B0604020202020204" pitchFamily="34" charset="0"/>
              <a:buChar char="•"/>
            </a:pPr>
            <a:r>
              <a:rPr lang="en-US" altLang="en-US" dirty="0">
                <a:cs typeface="Times New Roman" panose="02020603050405020304" pitchFamily="18" charset="0"/>
              </a:rPr>
              <a:t>Systems and controls sometimes create incentives for managers to take unethical actions</a:t>
            </a:r>
          </a:p>
          <a:p>
            <a:pPr marL="442913" indent="-442913" fontAlgn="auto">
              <a:lnSpc>
                <a:spcPct val="100000"/>
              </a:lnSpc>
              <a:spcBef>
                <a:spcPts val="624"/>
              </a:spcBef>
              <a:spcAft>
                <a:spcPts val="0"/>
              </a:spcAft>
              <a:buClr>
                <a:srgbClr val="990000"/>
              </a:buClr>
              <a:buFont typeface="Arial" panose="020B0604020202020204" pitchFamily="34" charset="0"/>
              <a:buChar char="•"/>
            </a:pPr>
            <a:r>
              <a:rPr lang="en-US" altLang="en-US" dirty="0">
                <a:cs typeface="Times New Roman" panose="02020603050405020304" pitchFamily="18" charset="0"/>
              </a:rPr>
              <a:t>Controls need to be effective and realistic</a:t>
            </a:r>
          </a:p>
        </p:txBody>
      </p:sp>
    </p:spTree>
    <p:extLst>
      <p:ext uri="{BB962C8B-B14F-4D97-AF65-F5344CB8AC3E}">
        <p14:creationId xmlns:p14="http://schemas.microsoft.com/office/powerpoint/2010/main" val="677954307"/>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Business Ethics</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44</a:t>
            </a:fld>
            <a:endParaRPr lang="en-US"/>
          </a:p>
        </p:txBody>
      </p:sp>
      <p:sp>
        <p:nvSpPr>
          <p:cNvPr id="6" name="Content Placeholder 2">
            <a:extLst>
              <a:ext uri="{FF2B5EF4-FFF2-40B4-BE49-F238E27FC236}">
                <a16:creationId xmlns:a16="http://schemas.microsoft.com/office/drawing/2014/main" id="{ABCC1471-2286-479A-9FFA-845A0D6E6705}"/>
              </a:ext>
            </a:extLst>
          </p:cNvPr>
          <p:cNvSpPr txBox="1">
            <a:spLocks/>
          </p:cNvSpPr>
          <p:nvPr/>
        </p:nvSpPr>
        <p:spPr>
          <a:xfrm>
            <a:off x="533400" y="1764288"/>
            <a:ext cx="8534400" cy="41910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24"/>
              </a:spcBef>
              <a:spcAft>
                <a:spcPts val="0"/>
              </a:spcAft>
              <a:buClr>
                <a:srgbClr val="990000"/>
              </a:buClr>
              <a:buSzTx/>
              <a:buFont typeface="Arial"/>
              <a:buNone/>
              <a:tabLst/>
              <a:defRPr/>
            </a:pP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Sarbanes-Oxley Act (S</a:t>
            </a:r>
            <a:r>
              <a:rPr kumimoji="0" lang="en-US" altLang="en-US" sz="1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O</a:t>
            </a:r>
            <a:r>
              <a:rPr kumimoji="0" lang="en-US" altLang="en-US" sz="1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 </a:t>
            </a:r>
            <a:r>
              <a:rPr kumimoji="0" lang="en-US" altLang="en-US" sz="2800" b="1" i="0" u="none" strike="noStrike" kern="1200" cap="none" spc="0" normalizeH="0" baseline="0" noProof="0" dirty="0">
                <a:ln>
                  <a:noFill/>
                </a:ln>
                <a:solidFill>
                  <a:srgbClr val="911B21"/>
                </a:solidFill>
                <a:effectLst/>
                <a:uLnTx/>
                <a:uFillTx/>
                <a:latin typeface="Calibri" pitchFamily="34" charset="0"/>
                <a:cs typeface="Times New Roman" panose="02020603050405020304" pitchFamily="18" charset="0"/>
              </a:rPr>
              <a:t>X)</a:t>
            </a:r>
          </a:p>
          <a:p>
            <a:pPr marL="442913" marR="0" lvl="0" indent="-442913"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Clarifies management’s responsibilities</a:t>
            </a:r>
          </a:p>
          <a:p>
            <a:pPr marL="442913" marR="0" lvl="0" indent="-442913"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Requires certifications by C</a:t>
            </a:r>
            <a:r>
              <a:rPr kumimoji="0" lang="en-US" altLang="en-US" sz="1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 </a:t>
            </a: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E</a:t>
            </a:r>
            <a:r>
              <a:rPr kumimoji="0" lang="en-US" altLang="en-US" sz="1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 </a:t>
            </a: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O and C</a:t>
            </a:r>
            <a:r>
              <a:rPr kumimoji="0" lang="en-US" altLang="en-US" sz="1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 </a:t>
            </a: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F</a:t>
            </a:r>
            <a:r>
              <a:rPr kumimoji="0" lang="en-US" altLang="en-US" sz="1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 </a:t>
            </a: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O</a:t>
            </a:r>
          </a:p>
          <a:p>
            <a:pPr marL="442913" marR="0" lvl="0" indent="-442913"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Selection criteria for Board of Directors and Audit Committee</a:t>
            </a:r>
          </a:p>
          <a:p>
            <a:pPr marL="442913" marR="0" lvl="0" indent="-442913" algn="l" defTabSz="914400" rtl="0" eaLnBrk="1" fontAlgn="auto" latinLnBrk="0" hangingPunct="1">
              <a:lnSpc>
                <a:spcPct val="100000"/>
              </a:lnSpc>
              <a:spcBef>
                <a:spcPts val="624"/>
              </a:spcBef>
              <a:spcAft>
                <a:spcPts val="0"/>
              </a:spcAft>
              <a:buClr>
                <a:srgbClr val="990000"/>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rPr>
              <a:t>Substantially increased penalties for misconduct</a:t>
            </a:r>
          </a:p>
        </p:txBody>
      </p:sp>
      <p:sp>
        <p:nvSpPr>
          <p:cNvPr id="8" name="TextBox 7">
            <a:extLst>
              <a:ext uri="{FF2B5EF4-FFF2-40B4-BE49-F238E27FC236}">
                <a16:creationId xmlns:a16="http://schemas.microsoft.com/office/drawing/2014/main" id="{527F6CC9-5D3C-4344-85A8-4EC5B1B002A7}"/>
              </a:ext>
            </a:extLst>
          </p:cNvPr>
          <p:cNvSpPr txBox="1"/>
          <p:nvPr/>
        </p:nvSpPr>
        <p:spPr>
          <a:xfrm>
            <a:off x="533400" y="1192213"/>
            <a:ext cx="4267200" cy="584775"/>
          </a:xfrm>
          <a:prstGeom prst="rect">
            <a:avLst/>
          </a:prstGeom>
          <a:noFill/>
        </p:spPr>
        <p:txBody>
          <a:bodyPr wrap="square" rtlCol="0">
            <a:spAutoFit/>
          </a:bodyPr>
          <a:lstStyle/>
          <a:p>
            <a:r>
              <a:rPr lang="en-US" sz="3200" b="1" dirty="0">
                <a:solidFill>
                  <a:srgbClr val="006600"/>
                </a:solidFill>
                <a:latin typeface="Calibri" panose="020F0502020204030204" pitchFamily="34" charset="0"/>
                <a:cs typeface="Calibri" panose="020F0502020204030204" pitchFamily="34" charset="0"/>
              </a:rPr>
              <a:t>Code of Ethical Scandals</a:t>
            </a:r>
          </a:p>
        </p:txBody>
      </p:sp>
    </p:spTree>
    <p:extLst>
      <p:ext uri="{BB962C8B-B14F-4D97-AF65-F5344CB8AC3E}">
        <p14:creationId xmlns:p14="http://schemas.microsoft.com/office/powerpoint/2010/main" val="3030182513"/>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0010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Corporate Social Responsibility</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45</a:t>
            </a:fld>
            <a:endParaRPr lang="en-US"/>
          </a:p>
        </p:txBody>
      </p:sp>
      <p:sp>
        <p:nvSpPr>
          <p:cNvPr id="7" name="Content Placeholder 2">
            <a:extLst>
              <a:ext uri="{FF2B5EF4-FFF2-40B4-BE49-F238E27FC236}">
                <a16:creationId xmlns:a16="http://schemas.microsoft.com/office/drawing/2014/main" id="{424BB452-7FFC-4CBD-AA16-161CC9E45908}"/>
              </a:ext>
            </a:extLst>
          </p:cNvPr>
          <p:cNvSpPr txBox="1">
            <a:spLocks/>
          </p:cNvSpPr>
          <p:nvPr/>
        </p:nvSpPr>
        <p:spPr>
          <a:xfrm>
            <a:off x="304800" y="1600200"/>
            <a:ext cx="8534400" cy="41148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624"/>
              </a:spcBef>
              <a:spcAft>
                <a:spcPts val="0"/>
              </a:spcAft>
              <a:buClr>
                <a:srgbClr val="911B21"/>
              </a:buClr>
              <a:buSzPct val="100000"/>
              <a:buFont typeface="Arial" panose="020B0604020202020204" pitchFamily="34" charset="0"/>
              <a:buChar char="•"/>
              <a:tabLst/>
              <a:defRPr/>
            </a:pPr>
            <a:r>
              <a:rPr kumimoji="0" lang="en-US" sz="2600" b="0" i="0" u="none" strike="noStrike" kern="1200" cap="none" spc="0" normalizeH="0" baseline="0" noProof="0">
                <a:ln>
                  <a:noFill/>
                </a:ln>
                <a:solidFill>
                  <a:srgbClr val="000000"/>
                </a:solidFill>
                <a:effectLst/>
                <a:uLnTx/>
                <a:uFillTx/>
                <a:latin typeface="Calibri" pitchFamily="34" charset="0"/>
                <a:cs typeface="Times New Roman" panose="02020603050405020304" pitchFamily="18" charset="0"/>
              </a:rPr>
              <a:t>Considers a company’s efforts to employ sustainable business practices</a:t>
            </a:r>
          </a:p>
          <a:p>
            <a:pPr marL="457200" marR="0" lvl="0" indent="-457200" algn="l" defTabSz="914400" rtl="0" eaLnBrk="1" fontAlgn="auto" latinLnBrk="0" hangingPunct="1">
              <a:lnSpc>
                <a:spcPct val="100000"/>
              </a:lnSpc>
              <a:spcBef>
                <a:spcPts val="624"/>
              </a:spcBef>
              <a:spcAft>
                <a:spcPts val="0"/>
              </a:spcAft>
              <a:buClr>
                <a:srgbClr val="911B21"/>
              </a:buClr>
              <a:buSzPct val="100000"/>
              <a:buFont typeface="Arial" panose="020B0604020202020204" pitchFamily="34" charset="0"/>
              <a:buChar char="•"/>
              <a:tabLst/>
              <a:defRPr/>
            </a:pPr>
            <a:r>
              <a:rPr kumimoji="0" lang="en-US" sz="2600" b="0" i="0" u="none" strike="noStrike" kern="1200" cap="none" spc="0" normalizeH="0" baseline="0" noProof="0">
                <a:ln>
                  <a:noFill/>
                </a:ln>
                <a:solidFill>
                  <a:srgbClr val="000000"/>
                </a:solidFill>
                <a:effectLst/>
                <a:uLnTx/>
                <a:uFillTx/>
                <a:latin typeface="Calibri" pitchFamily="34" charset="0"/>
                <a:cs typeface="Times New Roman" panose="02020603050405020304" pitchFamily="18" charset="0"/>
              </a:rPr>
              <a:t>Sometimes referred to as </a:t>
            </a:r>
            <a:r>
              <a:rPr kumimoji="0" lang="en-US" sz="2600" b="1" i="0" u="none" strike="noStrike" kern="1200" cap="none" spc="0" normalizeH="0" baseline="0" noProof="0">
                <a:ln>
                  <a:noFill/>
                </a:ln>
                <a:solidFill>
                  <a:srgbClr val="911B21"/>
                </a:solidFill>
                <a:effectLst/>
                <a:uLnTx/>
                <a:uFillTx/>
                <a:latin typeface="Calibri" pitchFamily="34" charset="0"/>
                <a:cs typeface="Times New Roman" panose="02020603050405020304" pitchFamily="18" charset="0"/>
              </a:rPr>
              <a:t>triple bottom line</a:t>
            </a:r>
            <a:r>
              <a:rPr kumimoji="0" lang="en-US" sz="2600" b="0" i="0" u="none" strike="noStrike" kern="1200" cap="none" spc="0" normalizeH="0" baseline="0" noProof="0">
                <a:ln>
                  <a:noFill/>
                </a:ln>
                <a:solidFill>
                  <a:srgbClr val="000000"/>
                </a:solidFill>
                <a:effectLst/>
                <a:uLnTx/>
                <a:uFillTx/>
                <a:latin typeface="Calibri" pitchFamily="34" charset="0"/>
                <a:cs typeface="Times New Roman" panose="02020603050405020304" pitchFamily="18" charset="0"/>
              </a:rPr>
              <a:t> because it evaluates a company’s performance with regard to people, planet, and profit</a:t>
            </a:r>
          </a:p>
          <a:p>
            <a:pPr marL="457200" marR="0" lvl="0" indent="-457200" algn="l" defTabSz="914400" rtl="0" eaLnBrk="1" fontAlgn="auto" latinLnBrk="0" hangingPunct="1">
              <a:lnSpc>
                <a:spcPct val="100000"/>
              </a:lnSpc>
              <a:spcBef>
                <a:spcPts val="624"/>
              </a:spcBef>
              <a:spcAft>
                <a:spcPts val="0"/>
              </a:spcAft>
              <a:buClr>
                <a:srgbClr val="911B21"/>
              </a:buClr>
              <a:buSzPct val="100000"/>
              <a:buFont typeface="Arial" panose="020B0604020202020204" pitchFamily="34" charset="0"/>
              <a:buChar char="•"/>
              <a:tabLst/>
              <a:defRPr/>
            </a:pPr>
            <a:r>
              <a:rPr kumimoji="0" lang="en-US" sz="2600" b="0" i="0" u="none" strike="noStrike" kern="1200" cap="none" spc="0" normalizeH="0" baseline="0" noProof="0">
                <a:ln>
                  <a:noFill/>
                </a:ln>
                <a:solidFill>
                  <a:srgbClr val="000000"/>
                </a:solidFill>
                <a:effectLst/>
                <a:uLnTx/>
                <a:uFillTx/>
                <a:latin typeface="Calibri" pitchFamily="34" charset="0"/>
                <a:cs typeface="Times New Roman" panose="02020603050405020304" pitchFamily="18" charset="0"/>
              </a:rPr>
              <a:t>Recent reports indicate that nearly 80% of the 500 largest U.S. companies provide sustainability reports</a:t>
            </a:r>
            <a:endParaRPr kumimoji="0" lang="en-US" sz="2600" b="0" i="0" u="none" strike="noStrike" kern="1200" cap="none" spc="0" normalizeH="0" baseline="0" noProof="0" dirty="0">
              <a:ln>
                <a:noFill/>
              </a:ln>
              <a:solidFill>
                <a:srgbClr val="000000"/>
              </a:solidFill>
              <a:effectLst/>
              <a:uLnTx/>
              <a:uFillTx/>
              <a:latin typeface="Calibri" pitchFamily="34" charset="0"/>
              <a:cs typeface="Times New Roman" panose="02020603050405020304" pitchFamily="18" charset="0"/>
            </a:endParaRPr>
          </a:p>
        </p:txBody>
      </p:sp>
    </p:spTree>
    <p:extLst>
      <p:ext uri="{BB962C8B-B14F-4D97-AF65-F5344CB8AC3E}">
        <p14:creationId xmlns:p14="http://schemas.microsoft.com/office/powerpoint/2010/main" val="1963609994"/>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31"/>
          <p:cNvSpPr txBox="1">
            <a:spLocks noChangeArrowheads="1"/>
          </p:cNvSpPr>
          <p:nvPr/>
        </p:nvSpPr>
        <p:spPr>
          <a:xfrm>
            <a:off x="609599" y="381000"/>
            <a:ext cx="84582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algn="l">
              <a:defRPr sz="3200" b="1" i="0">
                <a:solidFill>
                  <a:schemeClr val="tx2">
                    <a:lumMod val="75000"/>
                  </a:schemeClr>
                </a:solidFill>
                <a:effectLst/>
                <a:latin typeface="Liberation Sans" panose="020B0604020202020204" pitchFamily="34" charset="0"/>
              </a:defRPr>
            </a:lvl1pPr>
            <a:lvl2pPr>
              <a:defRPr sz="3000" b="1" i="1">
                <a:effectLst>
                  <a:outerShdw blurRad="38100" dist="38100" dir="2700000" algn="tl">
                    <a:srgbClr val="C0C0C0"/>
                  </a:outerShdw>
                </a:effectLst>
                <a:latin typeface="Comic Sans MS" pitchFamily="66" charset="0"/>
              </a:defRPr>
            </a:lvl2pPr>
            <a:lvl3pPr>
              <a:defRPr sz="3000" b="1" i="1">
                <a:effectLst>
                  <a:outerShdw blurRad="38100" dist="38100" dir="2700000" algn="tl">
                    <a:srgbClr val="C0C0C0"/>
                  </a:outerShdw>
                </a:effectLst>
                <a:latin typeface="Comic Sans MS" pitchFamily="66" charset="0"/>
              </a:defRPr>
            </a:lvl3pPr>
            <a:lvl4pPr>
              <a:defRPr sz="3000" b="1" i="1">
                <a:effectLst>
                  <a:outerShdw blurRad="38100" dist="38100" dir="2700000" algn="tl">
                    <a:srgbClr val="C0C0C0"/>
                  </a:outerShdw>
                </a:effectLst>
                <a:latin typeface="Comic Sans MS" pitchFamily="66" charset="0"/>
              </a:defRPr>
            </a:lvl4pPr>
            <a:lvl5pPr>
              <a:defRPr sz="3000" b="1" i="1">
                <a:effectLst>
                  <a:outerShdw blurRad="38100" dist="38100" dir="2700000" algn="tl">
                    <a:srgbClr val="C0C0C0"/>
                  </a:outerShdw>
                </a:effectLst>
                <a:latin typeface="Comic Sans MS" pitchFamily="66" charset="0"/>
              </a:defRPr>
            </a:lvl5pPr>
            <a:lvl6pPr marL="4572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6pPr>
            <a:lvl7pPr marL="9144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7pPr>
            <a:lvl8pPr marL="13716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8pPr>
            <a:lvl9pPr marL="1828800" algn="ctr" eaLnBrk="0" fontAlgn="base" hangingPunct="0">
              <a:spcBef>
                <a:spcPct val="0"/>
              </a:spcBef>
              <a:spcAft>
                <a:spcPct val="0"/>
              </a:spcAft>
              <a:defRPr sz="3000" b="1" i="1">
                <a:effectLst>
                  <a:outerShdw blurRad="38100" dist="38100" dir="2700000" algn="tl">
                    <a:srgbClr val="C0C0C0"/>
                  </a:outerShdw>
                </a:effectLst>
                <a:latin typeface="Comic Sans MS" pitchFamily="66" charset="0"/>
              </a:defRPr>
            </a:lvl9pPr>
          </a:lstStyle>
          <a:p>
            <a:r>
              <a:rPr lang="en-US" dirty="0"/>
              <a:t>DO IT! 4: Trends in Managerial Accounting</a:t>
            </a:r>
            <a:endParaRPr lang="en-US" altLang="en-US" dirty="0"/>
          </a:p>
        </p:txBody>
      </p:sp>
      <p:sp>
        <p:nvSpPr>
          <p:cNvPr id="11" name="Line 16"/>
          <p:cNvSpPr>
            <a:spLocks noChangeShapeType="1"/>
          </p:cNvSpPr>
          <p:nvPr/>
        </p:nvSpPr>
        <p:spPr bwMode="auto">
          <a:xfrm>
            <a:off x="533401" y="1066800"/>
            <a:ext cx="80772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46</a:t>
            </a:fld>
            <a:endParaRPr lang="en-US"/>
          </a:p>
        </p:txBody>
      </p:sp>
      <p:sp>
        <p:nvSpPr>
          <p:cNvPr id="15" name="Content Placeholder 2">
            <a:extLst>
              <a:ext uri="{FF2B5EF4-FFF2-40B4-BE49-F238E27FC236}">
                <a16:creationId xmlns:a16="http://schemas.microsoft.com/office/drawing/2014/main" id="{A0D0978D-F177-4186-8E84-939526F2E57D}"/>
              </a:ext>
            </a:extLst>
          </p:cNvPr>
          <p:cNvSpPr txBox="1">
            <a:spLocks/>
          </p:cNvSpPr>
          <p:nvPr/>
        </p:nvSpPr>
        <p:spPr>
          <a:xfrm>
            <a:off x="304800" y="1295400"/>
            <a:ext cx="5105400" cy="70407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auto">
              <a:spcAft>
                <a:spcPts val="0"/>
              </a:spcAft>
              <a:buClr>
                <a:srgbClr val="A50021"/>
              </a:buClr>
              <a:buFont typeface="+mj-lt"/>
              <a:buAutoNum type="arabicPeriod"/>
            </a:pPr>
            <a:r>
              <a:rPr lang="en-US" altLang="en-US" sz="2000" dirty="0">
                <a:cs typeface="Calibri" panose="020F0502020204030204" pitchFamily="34" charset="0"/>
              </a:rPr>
              <a:t>All activities associated with providing a product or performing service.</a:t>
            </a:r>
          </a:p>
        </p:txBody>
      </p:sp>
      <p:sp>
        <p:nvSpPr>
          <p:cNvPr id="16" name="Content Placeholder 4">
            <a:extLst>
              <a:ext uri="{FF2B5EF4-FFF2-40B4-BE49-F238E27FC236}">
                <a16:creationId xmlns:a16="http://schemas.microsoft.com/office/drawing/2014/main" id="{FFEA8620-1490-4F59-8979-995088E00ACD}"/>
              </a:ext>
            </a:extLst>
          </p:cNvPr>
          <p:cNvSpPr txBox="1">
            <a:spLocks/>
          </p:cNvSpPr>
          <p:nvPr/>
        </p:nvSpPr>
        <p:spPr>
          <a:xfrm>
            <a:off x="304800" y="1999479"/>
            <a:ext cx="5105400" cy="80917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auto">
              <a:spcAft>
                <a:spcPts val="0"/>
              </a:spcAft>
              <a:buClr>
                <a:srgbClr val="A50021"/>
              </a:buClr>
              <a:buFont typeface="+mj-lt"/>
              <a:buAutoNum type="arabicPeriod" startAt="2"/>
            </a:pPr>
            <a:r>
              <a:rPr lang="en-US" altLang="en-US" sz="2000" dirty="0">
                <a:cs typeface="Calibri" panose="020F0502020204030204" pitchFamily="34" charset="0"/>
              </a:rPr>
              <a:t>A method of allocating overhead based on each product’s use of activities in making the product.</a:t>
            </a:r>
            <a:endParaRPr lang="en-IN" sz="2000" dirty="0">
              <a:cs typeface="Calibri" panose="020F0502020204030204" pitchFamily="34" charset="0"/>
            </a:endParaRPr>
          </a:p>
        </p:txBody>
      </p:sp>
      <p:sp>
        <p:nvSpPr>
          <p:cNvPr id="17" name="Content Placeholder 6">
            <a:extLst>
              <a:ext uri="{FF2B5EF4-FFF2-40B4-BE49-F238E27FC236}">
                <a16:creationId xmlns:a16="http://schemas.microsoft.com/office/drawing/2014/main" id="{5EE0644D-E99C-4688-A951-2023CBE452D1}"/>
              </a:ext>
            </a:extLst>
          </p:cNvPr>
          <p:cNvSpPr txBox="1">
            <a:spLocks/>
          </p:cNvSpPr>
          <p:nvPr/>
        </p:nvSpPr>
        <p:spPr>
          <a:xfrm>
            <a:off x="304800" y="2949142"/>
            <a:ext cx="5105400" cy="827458"/>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auto">
              <a:spcAft>
                <a:spcPts val="0"/>
              </a:spcAft>
              <a:buClr>
                <a:srgbClr val="A50021"/>
              </a:buClr>
              <a:buFont typeface="+mj-lt"/>
              <a:buAutoNum type="arabicPeriod" startAt="3"/>
            </a:pPr>
            <a:r>
              <a:rPr lang="en-US" altLang="en-US" sz="2000" dirty="0">
                <a:cs typeface="Calibri" panose="020F0502020204030204" pitchFamily="34" charset="0"/>
              </a:rPr>
              <a:t>Systems implemented to reduce defects in finished products with the goal of achieving zero defects.</a:t>
            </a:r>
            <a:endParaRPr lang="en-IN" sz="2000" dirty="0">
              <a:cs typeface="Calibri" panose="020F0502020204030204" pitchFamily="34" charset="0"/>
            </a:endParaRPr>
          </a:p>
        </p:txBody>
      </p:sp>
      <p:sp>
        <p:nvSpPr>
          <p:cNvPr id="18" name="Content Placeholder 8">
            <a:extLst>
              <a:ext uri="{FF2B5EF4-FFF2-40B4-BE49-F238E27FC236}">
                <a16:creationId xmlns:a16="http://schemas.microsoft.com/office/drawing/2014/main" id="{C9C8D0BB-543D-4F7B-8FFE-145E82CD561C}"/>
              </a:ext>
            </a:extLst>
          </p:cNvPr>
          <p:cNvSpPr txBox="1">
            <a:spLocks/>
          </p:cNvSpPr>
          <p:nvPr/>
        </p:nvSpPr>
        <p:spPr>
          <a:xfrm>
            <a:off x="304800" y="3917084"/>
            <a:ext cx="5105400" cy="137160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auto">
              <a:spcAft>
                <a:spcPts val="0"/>
              </a:spcAft>
              <a:buClr>
                <a:srgbClr val="A50021"/>
              </a:buClr>
              <a:buFont typeface="+mj-lt"/>
              <a:buAutoNum type="arabicPeriod" startAt="4"/>
            </a:pPr>
            <a:r>
              <a:rPr lang="en-US" altLang="en-US" sz="2000" dirty="0">
                <a:cs typeface="Calibri" panose="020F0502020204030204" pitchFamily="34" charset="0"/>
              </a:rPr>
              <a:t>A performance-measurement approach that uses both financial and nonfinancial measures, tied to company objectives, to evaluate a company’s operations in an integrated fashion.</a:t>
            </a:r>
            <a:endParaRPr lang="en-IN" sz="2000" dirty="0">
              <a:cs typeface="Calibri" panose="020F0502020204030204" pitchFamily="34" charset="0"/>
            </a:endParaRPr>
          </a:p>
        </p:txBody>
      </p:sp>
      <p:sp>
        <p:nvSpPr>
          <p:cNvPr id="19" name="Content Placeholder 10">
            <a:extLst>
              <a:ext uri="{FF2B5EF4-FFF2-40B4-BE49-F238E27FC236}">
                <a16:creationId xmlns:a16="http://schemas.microsoft.com/office/drawing/2014/main" id="{1F4CC602-983D-4FB8-923F-0643690E366A}"/>
              </a:ext>
            </a:extLst>
          </p:cNvPr>
          <p:cNvSpPr txBox="1">
            <a:spLocks/>
          </p:cNvSpPr>
          <p:nvPr/>
        </p:nvSpPr>
        <p:spPr>
          <a:xfrm>
            <a:off x="304800" y="5429169"/>
            <a:ext cx="5105400" cy="851563"/>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auto">
              <a:spcAft>
                <a:spcPts val="0"/>
              </a:spcAft>
              <a:buClr>
                <a:srgbClr val="A50021"/>
              </a:buClr>
              <a:buFont typeface="+mj-lt"/>
              <a:buAutoNum type="arabicPeriod" startAt="5"/>
            </a:pPr>
            <a:r>
              <a:rPr lang="en-US" altLang="en-US" sz="2000" dirty="0">
                <a:cs typeface="Calibri" panose="020F0502020204030204" pitchFamily="34" charset="0"/>
              </a:rPr>
              <a:t>Inventory system in which goods are manufactured or purchased just as they are needed for use or sale.</a:t>
            </a:r>
            <a:endParaRPr lang="en-IN" sz="2000" dirty="0">
              <a:cs typeface="Calibri" panose="020F0502020204030204" pitchFamily="34" charset="0"/>
            </a:endParaRPr>
          </a:p>
        </p:txBody>
      </p:sp>
      <p:sp>
        <p:nvSpPr>
          <p:cNvPr id="20" name="TextBox 19">
            <a:extLst>
              <a:ext uri="{FF2B5EF4-FFF2-40B4-BE49-F238E27FC236}">
                <a16:creationId xmlns:a16="http://schemas.microsoft.com/office/drawing/2014/main" id="{5B6CA60B-EEFB-4928-8CC4-C560A649AEC2}"/>
              </a:ext>
            </a:extLst>
          </p:cNvPr>
          <p:cNvSpPr txBox="1"/>
          <p:nvPr/>
        </p:nvSpPr>
        <p:spPr>
          <a:xfrm>
            <a:off x="6019800" y="1264548"/>
            <a:ext cx="3048000" cy="3939540"/>
          </a:xfrm>
          <a:prstGeom prst="rect">
            <a:avLst/>
          </a:prstGeom>
          <a:noFill/>
        </p:spPr>
        <p:txBody>
          <a:bodyPr wrap="square">
            <a:spAutoFit/>
          </a:bodyPr>
          <a:lstStyle/>
          <a:p>
            <a:pPr marL="292100" indent="-292100" algn="l" eaLnBrk="1" fontAlgn="auto" hangingPunct="1">
              <a:spcBef>
                <a:spcPts val="624"/>
              </a:spcBef>
              <a:spcAft>
                <a:spcPts val="0"/>
              </a:spcAft>
              <a:buClr>
                <a:srgbClr val="911B21"/>
              </a:buClr>
              <a:buSzPct val="100000"/>
              <a:buFont typeface="+mj-lt"/>
              <a:buAutoNum type="alphaLcPeriod"/>
              <a:defRPr/>
            </a:pPr>
            <a:r>
              <a:rPr lang="en-US" sz="2000" dirty="0">
                <a:solidFill>
                  <a:srgbClr val="000000"/>
                </a:solidFill>
                <a:latin typeface="Calibri" pitchFamily="34" charset="0"/>
                <a:cs typeface="Times New Roman" panose="02020603050405020304" pitchFamily="18" charset="0"/>
              </a:rPr>
              <a:t>Activity-based costing</a:t>
            </a:r>
          </a:p>
          <a:p>
            <a:pPr marL="292100" indent="-292100" algn="l" eaLnBrk="1" fontAlgn="auto" hangingPunct="1">
              <a:spcBef>
                <a:spcPts val="624"/>
              </a:spcBef>
              <a:spcAft>
                <a:spcPts val="0"/>
              </a:spcAft>
              <a:buClr>
                <a:srgbClr val="911B21"/>
              </a:buClr>
              <a:buSzPct val="100000"/>
              <a:buFont typeface="+mj-lt"/>
              <a:buAutoNum type="alphaLcPeriod"/>
              <a:defRPr/>
            </a:pPr>
            <a:r>
              <a:rPr lang="en-US" sz="2000" dirty="0">
                <a:solidFill>
                  <a:srgbClr val="000000"/>
                </a:solidFill>
                <a:latin typeface="Calibri" pitchFamily="34" charset="0"/>
                <a:cs typeface="Times New Roman" panose="02020603050405020304" pitchFamily="18" charset="0"/>
              </a:rPr>
              <a:t>Balanced scorecard</a:t>
            </a:r>
          </a:p>
          <a:p>
            <a:pPr marL="292100" indent="-292100" algn="l" eaLnBrk="1" fontAlgn="auto" hangingPunct="1">
              <a:spcBef>
                <a:spcPts val="624"/>
              </a:spcBef>
              <a:spcAft>
                <a:spcPts val="0"/>
              </a:spcAft>
              <a:buClr>
                <a:srgbClr val="911B21"/>
              </a:buClr>
              <a:buSzPct val="100000"/>
              <a:buFont typeface="+mj-lt"/>
              <a:buAutoNum type="alphaLcPeriod"/>
              <a:defRPr/>
            </a:pPr>
            <a:r>
              <a:rPr lang="en-US" sz="2000" dirty="0">
                <a:solidFill>
                  <a:srgbClr val="000000"/>
                </a:solidFill>
                <a:latin typeface="Calibri" pitchFamily="34" charset="0"/>
                <a:cs typeface="Times New Roman" panose="02020603050405020304" pitchFamily="18" charset="0"/>
              </a:rPr>
              <a:t>Corporate social responsibility</a:t>
            </a:r>
          </a:p>
          <a:p>
            <a:pPr marL="292100" indent="-292100" algn="l" eaLnBrk="1" fontAlgn="auto" hangingPunct="1">
              <a:spcBef>
                <a:spcPts val="624"/>
              </a:spcBef>
              <a:spcAft>
                <a:spcPts val="0"/>
              </a:spcAft>
              <a:buClr>
                <a:srgbClr val="911B21"/>
              </a:buClr>
              <a:buSzPct val="100000"/>
              <a:buFont typeface="+mj-lt"/>
              <a:buAutoNum type="alphaLcPeriod"/>
              <a:defRPr/>
            </a:pPr>
            <a:r>
              <a:rPr lang="en-US" sz="2000" dirty="0">
                <a:solidFill>
                  <a:srgbClr val="000000"/>
                </a:solidFill>
                <a:latin typeface="Calibri" pitchFamily="34" charset="0"/>
                <a:cs typeface="Times New Roman" panose="02020603050405020304" pitchFamily="18" charset="0"/>
              </a:rPr>
              <a:t>Just-in-time (JIT) inventory</a:t>
            </a:r>
          </a:p>
          <a:p>
            <a:pPr marL="292100" indent="-292100" algn="l" eaLnBrk="1" fontAlgn="auto" hangingPunct="1">
              <a:spcBef>
                <a:spcPts val="624"/>
              </a:spcBef>
              <a:spcAft>
                <a:spcPts val="0"/>
              </a:spcAft>
              <a:buClr>
                <a:srgbClr val="911B21"/>
              </a:buClr>
              <a:buSzPct val="100000"/>
              <a:buFont typeface="+mj-lt"/>
              <a:buAutoNum type="alphaLcPeriod"/>
              <a:defRPr/>
            </a:pPr>
            <a:r>
              <a:rPr lang="en-US" sz="2000" dirty="0">
                <a:solidFill>
                  <a:srgbClr val="000000"/>
                </a:solidFill>
                <a:latin typeface="Calibri" pitchFamily="34" charset="0"/>
                <a:cs typeface="Times New Roman" panose="02020603050405020304" pitchFamily="18" charset="0"/>
              </a:rPr>
              <a:t>Total quality management (TQM)</a:t>
            </a:r>
          </a:p>
          <a:p>
            <a:pPr marL="292100" indent="-292100" algn="l" eaLnBrk="1" fontAlgn="auto" hangingPunct="1">
              <a:spcBef>
                <a:spcPts val="624"/>
              </a:spcBef>
              <a:spcAft>
                <a:spcPts val="0"/>
              </a:spcAft>
              <a:buClr>
                <a:srgbClr val="911B21"/>
              </a:buClr>
              <a:buSzPct val="100000"/>
              <a:buFont typeface="+mj-lt"/>
              <a:buAutoNum type="alphaLcPeriod"/>
              <a:defRPr/>
            </a:pPr>
            <a:r>
              <a:rPr lang="en-US" sz="2000" dirty="0">
                <a:solidFill>
                  <a:srgbClr val="000000"/>
                </a:solidFill>
                <a:latin typeface="Calibri" pitchFamily="34" charset="0"/>
                <a:cs typeface="Times New Roman" panose="02020603050405020304" pitchFamily="18" charset="0"/>
              </a:rPr>
              <a:t>Statement of Ethical Professional Practice</a:t>
            </a:r>
          </a:p>
          <a:p>
            <a:pPr marL="292100" indent="-292100" algn="l" eaLnBrk="1" fontAlgn="auto" hangingPunct="1">
              <a:spcBef>
                <a:spcPts val="624"/>
              </a:spcBef>
              <a:spcAft>
                <a:spcPts val="0"/>
              </a:spcAft>
              <a:buClr>
                <a:srgbClr val="911B21"/>
              </a:buClr>
              <a:buSzPct val="100000"/>
              <a:buFont typeface="+mj-lt"/>
              <a:buAutoNum type="alphaLcPeriod"/>
              <a:defRPr/>
            </a:pPr>
            <a:r>
              <a:rPr lang="en-US" sz="2000" dirty="0">
                <a:solidFill>
                  <a:srgbClr val="000000"/>
                </a:solidFill>
                <a:latin typeface="Calibri" pitchFamily="34" charset="0"/>
                <a:cs typeface="Times New Roman" panose="02020603050405020304" pitchFamily="18" charset="0"/>
              </a:rPr>
              <a:t>Value chain</a:t>
            </a:r>
          </a:p>
        </p:txBody>
      </p:sp>
      <p:sp>
        <p:nvSpPr>
          <p:cNvPr id="32" name="TextBox 31">
            <a:extLst>
              <a:ext uri="{FF2B5EF4-FFF2-40B4-BE49-F238E27FC236}">
                <a16:creationId xmlns:a16="http://schemas.microsoft.com/office/drawing/2014/main" id="{4C616C59-DB61-41AC-B9EE-B708061CF1E8}"/>
              </a:ext>
            </a:extLst>
          </p:cNvPr>
          <p:cNvSpPr txBox="1"/>
          <p:nvPr/>
        </p:nvSpPr>
        <p:spPr>
          <a:xfrm>
            <a:off x="4262966" y="3385177"/>
            <a:ext cx="762000" cy="461665"/>
          </a:xfrm>
          <a:prstGeom prst="rect">
            <a:avLst/>
          </a:prstGeom>
          <a:noFill/>
        </p:spPr>
        <p:txBody>
          <a:bodyPr wrap="square" rtlCol="0">
            <a:spAutoFit/>
          </a:bodyPr>
          <a:lstStyle/>
          <a:p>
            <a:r>
              <a:rPr lang="en-US" dirty="0"/>
              <a:t>(</a:t>
            </a:r>
            <a:r>
              <a:rPr lang="en-US" b="1" dirty="0">
                <a:solidFill>
                  <a:srgbClr val="800000"/>
                </a:solidFill>
              </a:rPr>
              <a:t>e</a:t>
            </a:r>
            <a:r>
              <a:rPr lang="en-US" dirty="0"/>
              <a:t>)</a:t>
            </a:r>
          </a:p>
        </p:txBody>
      </p:sp>
      <p:sp>
        <p:nvSpPr>
          <p:cNvPr id="33" name="TextBox 32">
            <a:extLst>
              <a:ext uri="{FF2B5EF4-FFF2-40B4-BE49-F238E27FC236}">
                <a16:creationId xmlns:a16="http://schemas.microsoft.com/office/drawing/2014/main" id="{CB7547B1-EFA0-4517-9474-B4F0116F6B8F}"/>
              </a:ext>
            </a:extLst>
          </p:cNvPr>
          <p:cNvSpPr txBox="1"/>
          <p:nvPr/>
        </p:nvSpPr>
        <p:spPr>
          <a:xfrm>
            <a:off x="4262966" y="2493389"/>
            <a:ext cx="762000" cy="461665"/>
          </a:xfrm>
          <a:prstGeom prst="rect">
            <a:avLst/>
          </a:prstGeom>
          <a:noFill/>
        </p:spPr>
        <p:txBody>
          <a:bodyPr wrap="square" rtlCol="0">
            <a:spAutoFit/>
          </a:bodyPr>
          <a:lstStyle/>
          <a:p>
            <a:r>
              <a:rPr lang="en-US" dirty="0"/>
              <a:t>(</a:t>
            </a:r>
            <a:r>
              <a:rPr lang="en-US" b="1" dirty="0">
                <a:solidFill>
                  <a:srgbClr val="800000"/>
                </a:solidFill>
              </a:rPr>
              <a:t>a</a:t>
            </a:r>
            <a:r>
              <a:rPr lang="en-US" dirty="0"/>
              <a:t>)</a:t>
            </a:r>
          </a:p>
        </p:txBody>
      </p:sp>
      <p:sp>
        <p:nvSpPr>
          <p:cNvPr id="34" name="TextBox 33">
            <a:extLst>
              <a:ext uri="{FF2B5EF4-FFF2-40B4-BE49-F238E27FC236}">
                <a16:creationId xmlns:a16="http://schemas.microsoft.com/office/drawing/2014/main" id="{FF797BA4-D4EB-4BCE-A8D6-D2CC6AAB3E9C}"/>
              </a:ext>
            </a:extLst>
          </p:cNvPr>
          <p:cNvSpPr txBox="1"/>
          <p:nvPr/>
        </p:nvSpPr>
        <p:spPr>
          <a:xfrm>
            <a:off x="4262966" y="1521692"/>
            <a:ext cx="762000" cy="461665"/>
          </a:xfrm>
          <a:prstGeom prst="rect">
            <a:avLst/>
          </a:prstGeom>
          <a:noFill/>
        </p:spPr>
        <p:txBody>
          <a:bodyPr wrap="square" rtlCol="0">
            <a:spAutoFit/>
          </a:bodyPr>
          <a:lstStyle/>
          <a:p>
            <a:r>
              <a:rPr lang="en-US" dirty="0"/>
              <a:t>(</a:t>
            </a:r>
            <a:r>
              <a:rPr lang="en-US" b="1" dirty="0">
                <a:solidFill>
                  <a:srgbClr val="800000"/>
                </a:solidFill>
              </a:rPr>
              <a:t>g</a:t>
            </a:r>
            <a:r>
              <a:rPr lang="en-US" dirty="0"/>
              <a:t>)</a:t>
            </a:r>
          </a:p>
        </p:txBody>
      </p:sp>
      <p:sp>
        <p:nvSpPr>
          <p:cNvPr id="35" name="TextBox 34">
            <a:extLst>
              <a:ext uri="{FF2B5EF4-FFF2-40B4-BE49-F238E27FC236}">
                <a16:creationId xmlns:a16="http://schemas.microsoft.com/office/drawing/2014/main" id="{59A4C6D6-A2DA-4D07-B220-6CAC9EAD78B1}"/>
              </a:ext>
            </a:extLst>
          </p:cNvPr>
          <p:cNvSpPr txBox="1"/>
          <p:nvPr/>
        </p:nvSpPr>
        <p:spPr>
          <a:xfrm>
            <a:off x="4262966" y="4963605"/>
            <a:ext cx="762000" cy="461665"/>
          </a:xfrm>
          <a:prstGeom prst="rect">
            <a:avLst/>
          </a:prstGeom>
          <a:noFill/>
        </p:spPr>
        <p:txBody>
          <a:bodyPr wrap="square" rtlCol="0">
            <a:spAutoFit/>
          </a:bodyPr>
          <a:lstStyle/>
          <a:p>
            <a:r>
              <a:rPr lang="en-US" dirty="0"/>
              <a:t>(</a:t>
            </a:r>
            <a:r>
              <a:rPr lang="en-US" b="1" dirty="0">
                <a:solidFill>
                  <a:srgbClr val="800000"/>
                </a:solidFill>
              </a:rPr>
              <a:t>b</a:t>
            </a:r>
            <a:r>
              <a:rPr lang="en-US" dirty="0"/>
              <a:t>)</a:t>
            </a:r>
          </a:p>
        </p:txBody>
      </p:sp>
      <p:sp>
        <p:nvSpPr>
          <p:cNvPr id="36" name="TextBox 35">
            <a:extLst>
              <a:ext uri="{FF2B5EF4-FFF2-40B4-BE49-F238E27FC236}">
                <a16:creationId xmlns:a16="http://schemas.microsoft.com/office/drawing/2014/main" id="{083A3C54-B253-471D-9F89-0D84EA8C306E}"/>
              </a:ext>
            </a:extLst>
          </p:cNvPr>
          <p:cNvSpPr txBox="1"/>
          <p:nvPr/>
        </p:nvSpPr>
        <p:spPr>
          <a:xfrm>
            <a:off x="4262966" y="5962108"/>
            <a:ext cx="762000" cy="461665"/>
          </a:xfrm>
          <a:prstGeom prst="rect">
            <a:avLst/>
          </a:prstGeom>
          <a:noFill/>
        </p:spPr>
        <p:txBody>
          <a:bodyPr wrap="square" rtlCol="0">
            <a:spAutoFit/>
          </a:bodyPr>
          <a:lstStyle/>
          <a:p>
            <a:r>
              <a:rPr lang="en-US" dirty="0"/>
              <a:t>(</a:t>
            </a:r>
            <a:r>
              <a:rPr lang="en-US" b="1" dirty="0">
                <a:solidFill>
                  <a:srgbClr val="800000"/>
                </a:solidFill>
              </a:rPr>
              <a:t>d</a:t>
            </a:r>
            <a:r>
              <a:rPr lang="en-US" dirty="0"/>
              <a:t>)</a:t>
            </a:r>
          </a:p>
        </p:txBody>
      </p:sp>
    </p:spTree>
    <p:extLst>
      <p:ext uri="{BB962C8B-B14F-4D97-AF65-F5344CB8AC3E}">
        <p14:creationId xmlns:p14="http://schemas.microsoft.com/office/powerpoint/2010/main" val="3714829153"/>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1031"/>
          <p:cNvSpPr txBox="1">
            <a:spLocks noChangeArrowheads="1"/>
          </p:cNvSpPr>
          <p:nvPr/>
        </p:nvSpPr>
        <p:spPr>
          <a:xfrm>
            <a:off x="609600" y="381000"/>
            <a:ext cx="7848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3200" i="0" kern="1200" dirty="0">
                <a:solidFill>
                  <a:schemeClr val="tx2">
                    <a:lumMod val="75000"/>
                  </a:schemeClr>
                </a:solidFill>
                <a:effectLst/>
                <a:latin typeface="Liberation Sans" panose="020B0604020202020204" pitchFamily="34" charset="0"/>
                <a:ea typeface="+mn-ea"/>
                <a:cs typeface="+mn-cs"/>
              </a:rPr>
              <a:t>Managerial Accounting</a:t>
            </a:r>
          </a:p>
        </p:txBody>
      </p:sp>
      <p:sp>
        <p:nvSpPr>
          <p:cNvPr id="9"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5</a:t>
            </a:fld>
            <a:endParaRPr lang="en-US"/>
          </a:p>
        </p:txBody>
      </p:sp>
      <p:sp>
        <p:nvSpPr>
          <p:cNvPr id="7" name="Content Placeholder">
            <a:extLst>
              <a:ext uri="{FF2B5EF4-FFF2-40B4-BE49-F238E27FC236}">
                <a16:creationId xmlns:a16="http://schemas.microsoft.com/office/drawing/2014/main" id="{15B4A665-B28A-41A4-9B36-8EBC1453344C}"/>
              </a:ext>
            </a:extLst>
          </p:cNvPr>
          <p:cNvSpPr txBox="1">
            <a:spLocks/>
          </p:cNvSpPr>
          <p:nvPr/>
        </p:nvSpPr>
        <p:spPr>
          <a:xfrm>
            <a:off x="533400" y="1371600"/>
            <a:ext cx="8534400" cy="365760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800000"/>
              </a:buClr>
              <a:buSzPct val="80000"/>
              <a:buFont typeface="Arial"/>
              <a:buNone/>
              <a:tabLst/>
              <a:defRPr/>
            </a:pPr>
            <a:r>
              <a:rPr kumimoji="0" lang="en-US" altLang="en-US" sz="2800" b="1" i="0" u="none" strike="noStrike" kern="0" cap="none" spc="0" normalizeH="0" baseline="0" noProof="0" dirty="0">
                <a:ln>
                  <a:noFill/>
                </a:ln>
                <a:solidFill>
                  <a:srgbClr val="000000"/>
                </a:solidFill>
                <a:effectLst/>
                <a:uLnTx/>
                <a:uFillTx/>
                <a:latin typeface="Calibri" pitchFamily="34" charset="0"/>
                <a:cs typeface="Times New Roman" panose="02020603050405020304" pitchFamily="18" charset="0"/>
              </a:rPr>
              <a:t>Provides economic and financial information for managers and other internal users.</a:t>
            </a:r>
          </a:p>
          <a:p>
            <a:pPr marL="0" marR="0" lvl="0" indent="0" algn="l" defTabSz="914400" rtl="0" eaLnBrk="1" fontAlgn="auto" latinLnBrk="0" hangingPunct="1">
              <a:lnSpc>
                <a:spcPct val="100000"/>
              </a:lnSpc>
              <a:spcBef>
                <a:spcPts val="0"/>
              </a:spcBef>
              <a:spcAft>
                <a:spcPts val="0"/>
              </a:spcAft>
              <a:buClr>
                <a:srgbClr val="800000"/>
              </a:buClr>
              <a:buSzPct val="80000"/>
              <a:buFont typeface="Arial"/>
              <a:buNone/>
              <a:tabLst/>
              <a:defRPr/>
            </a:pPr>
            <a:endParaRPr kumimoji="0" lang="en-US" altLang="en-US" sz="2800" b="1" i="0" u="none" strike="noStrike" kern="0" cap="none" spc="0" normalizeH="0" baseline="0" noProof="0" dirty="0">
              <a:ln>
                <a:noFill/>
              </a:ln>
              <a:solidFill>
                <a:srgbClr val="000000"/>
              </a:solidFill>
              <a:effectLst/>
              <a:uLnTx/>
              <a:uFillTx/>
              <a:latin typeface="Calibri"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800000"/>
              </a:buClr>
              <a:buSzPct val="80000"/>
              <a:buFont typeface="Arial"/>
              <a:buNone/>
              <a:tabLst/>
              <a:defRPr/>
            </a:pPr>
            <a:r>
              <a:rPr kumimoji="0" lang="en-US" altLang="en-US" sz="2800" b="1" i="0" u="none" strike="noStrike" kern="0" cap="none" spc="0" normalizeH="0" baseline="0" noProof="0" dirty="0">
                <a:ln>
                  <a:noFill/>
                </a:ln>
                <a:solidFill>
                  <a:srgbClr val="911B21"/>
                </a:solidFill>
                <a:effectLst/>
                <a:uLnTx/>
                <a:uFillTx/>
                <a:latin typeface="Calibri" pitchFamily="34" charset="0"/>
                <a:cs typeface="Times New Roman" panose="02020603050405020304" pitchFamily="18" charset="0"/>
              </a:rPr>
              <a:t>Comparing Managerial and Financial Accounting</a:t>
            </a:r>
          </a:p>
          <a:p>
            <a:pPr marL="0" marR="0" lvl="0" indent="0" algn="l" defTabSz="914400" rtl="0" eaLnBrk="1" fontAlgn="auto" latinLnBrk="0" hangingPunct="1">
              <a:lnSpc>
                <a:spcPct val="100000"/>
              </a:lnSpc>
              <a:spcBef>
                <a:spcPts val="0"/>
              </a:spcBef>
              <a:spcAft>
                <a:spcPts val="0"/>
              </a:spcAft>
              <a:buClr>
                <a:srgbClr val="800000"/>
              </a:buClr>
              <a:buSzPct val="80000"/>
              <a:buFont typeface="Arial"/>
              <a:buNone/>
              <a:tabLst/>
              <a:defRPr/>
            </a:pPr>
            <a:r>
              <a:rPr kumimoji="0" lang="en-US" altLang="en-US" sz="2800" b="0" i="0" u="none" strike="noStrike" kern="0" cap="none" spc="0" normalizeH="0" baseline="0" noProof="0" dirty="0">
                <a:ln>
                  <a:noFill/>
                </a:ln>
                <a:solidFill>
                  <a:srgbClr val="000000"/>
                </a:solidFill>
                <a:effectLst/>
                <a:uLnTx/>
                <a:uFillTx/>
                <a:latin typeface="Calibri" pitchFamily="34" charset="0"/>
                <a:cs typeface="Times New Roman" panose="02020603050405020304" pitchFamily="18" charset="0"/>
              </a:rPr>
              <a:t>Similarities:</a:t>
            </a:r>
          </a:p>
          <a:p>
            <a:pPr marL="292100" marR="0" lvl="0" indent="-292100" algn="l" defTabSz="914400" rtl="0" eaLnBrk="1" fontAlgn="auto" latinLnBrk="0" hangingPunct="1">
              <a:lnSpc>
                <a:spcPct val="100000"/>
              </a:lnSpc>
              <a:spcBef>
                <a:spcPts val="0"/>
              </a:spcBef>
              <a:spcAft>
                <a:spcPts val="0"/>
              </a:spcAft>
              <a:buClr>
                <a:srgbClr val="800000"/>
              </a:buClr>
              <a:buSzPct val="100000"/>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Calibri" pitchFamily="34" charset="0"/>
                <a:cs typeface="Times New Roman" panose="02020603050405020304" pitchFamily="18" charset="0"/>
              </a:rPr>
              <a:t>Each field deals with economic events of a business</a:t>
            </a:r>
          </a:p>
          <a:p>
            <a:pPr marL="292100" marR="0" lvl="0" indent="-292100" algn="l" defTabSz="914400" rtl="0" eaLnBrk="1" fontAlgn="auto" latinLnBrk="0" hangingPunct="1">
              <a:lnSpc>
                <a:spcPct val="100000"/>
              </a:lnSpc>
              <a:spcBef>
                <a:spcPts val="0"/>
              </a:spcBef>
              <a:spcAft>
                <a:spcPts val="0"/>
              </a:spcAft>
              <a:buClr>
                <a:srgbClr val="800000"/>
              </a:buClr>
              <a:buSzPct val="100000"/>
              <a:buFont typeface="Arial" panose="020B0604020202020204" pitchFamily="34" charset="0"/>
              <a:buChar char="•"/>
              <a:tabLst/>
              <a:defRPr/>
            </a:pPr>
            <a:r>
              <a:rPr kumimoji="0" lang="en-US" altLang="en-US" sz="2800" b="0" i="0" u="none" strike="noStrike" kern="0" cap="none" spc="0" normalizeH="0" baseline="0" noProof="0" dirty="0">
                <a:ln>
                  <a:noFill/>
                </a:ln>
                <a:solidFill>
                  <a:srgbClr val="000000"/>
                </a:solidFill>
                <a:effectLst/>
                <a:uLnTx/>
                <a:uFillTx/>
                <a:latin typeface="Calibri" pitchFamily="34" charset="0"/>
                <a:cs typeface="Times New Roman" panose="02020603050405020304" pitchFamily="18" charset="0"/>
              </a:rPr>
              <a:t>Both require that economic events be quantified and communicated to interested parties</a:t>
            </a:r>
          </a:p>
        </p:txBody>
      </p:sp>
    </p:spTree>
    <p:extLst>
      <p:ext uri="{BB962C8B-B14F-4D97-AF65-F5344CB8AC3E}">
        <p14:creationId xmlns:p14="http://schemas.microsoft.com/office/powerpoint/2010/main" val="1168132946"/>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1031"/>
          <p:cNvSpPr txBox="1">
            <a:spLocks noChangeArrowheads="1"/>
          </p:cNvSpPr>
          <p:nvPr/>
        </p:nvSpPr>
        <p:spPr>
          <a:xfrm>
            <a:off x="609599" y="381000"/>
            <a:ext cx="81534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2800" i="0" kern="1200" dirty="0">
                <a:solidFill>
                  <a:schemeClr val="tx2">
                    <a:lumMod val="75000"/>
                  </a:schemeClr>
                </a:solidFill>
                <a:effectLst/>
                <a:latin typeface="Liberation Sans" panose="020B0604020202020204" pitchFamily="34" charset="0"/>
                <a:ea typeface="+mn-ea"/>
                <a:cs typeface="+mn-cs"/>
              </a:rPr>
              <a:t>Management Functions</a:t>
            </a:r>
          </a:p>
        </p:txBody>
      </p:sp>
      <p:sp>
        <p:nvSpPr>
          <p:cNvPr id="9"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6</a:t>
            </a:fld>
            <a:endParaRPr lang="en-US"/>
          </a:p>
        </p:txBody>
      </p:sp>
      <p:sp>
        <p:nvSpPr>
          <p:cNvPr id="12" name="Content Placeholder 20">
            <a:extLst>
              <a:ext uri="{FF2B5EF4-FFF2-40B4-BE49-F238E27FC236}">
                <a16:creationId xmlns:a16="http://schemas.microsoft.com/office/drawing/2014/main" id="{D7231890-2152-4A43-A595-19C3D22FACBC}"/>
              </a:ext>
            </a:extLst>
          </p:cNvPr>
          <p:cNvSpPr txBox="1">
            <a:spLocks/>
          </p:cNvSpPr>
          <p:nvPr/>
        </p:nvSpPr>
        <p:spPr>
          <a:xfrm>
            <a:off x="285946" y="1371600"/>
            <a:ext cx="2895600" cy="403504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lnSpc>
                <a:spcPct val="100000"/>
              </a:lnSpc>
              <a:spcBef>
                <a:spcPts val="624"/>
              </a:spcBef>
              <a:spcAft>
                <a:spcPts val="0"/>
              </a:spcAft>
            </a:pPr>
            <a:r>
              <a:rPr lang="en-US" altLang="en-US" sz="2400" b="1" dirty="0">
                <a:cs typeface="Calibri" panose="020F0502020204030204" pitchFamily="34" charset="0"/>
              </a:rPr>
              <a:t>Planning</a:t>
            </a:r>
          </a:p>
          <a:p>
            <a:pPr marL="339725" indent="-339725"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Maximize short-term profit and market share</a:t>
            </a:r>
          </a:p>
          <a:p>
            <a:pPr marL="339725" indent="-339725"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Commit to environmental protection and social programs</a:t>
            </a:r>
          </a:p>
          <a:p>
            <a:pPr marL="339725" indent="-339725"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Add value to the business</a:t>
            </a:r>
            <a:endParaRPr lang="en-IN" sz="2000" dirty="0">
              <a:cs typeface="Calibri" panose="020F0502020204030204" pitchFamily="34" charset="0"/>
            </a:endParaRPr>
          </a:p>
        </p:txBody>
      </p:sp>
      <p:sp>
        <p:nvSpPr>
          <p:cNvPr id="13" name="Content Placeholder 21">
            <a:extLst>
              <a:ext uri="{FF2B5EF4-FFF2-40B4-BE49-F238E27FC236}">
                <a16:creationId xmlns:a16="http://schemas.microsoft.com/office/drawing/2014/main" id="{178623CB-21EE-441B-A404-B48EB61EA793}"/>
              </a:ext>
            </a:extLst>
          </p:cNvPr>
          <p:cNvSpPr txBox="1">
            <a:spLocks/>
          </p:cNvSpPr>
          <p:nvPr/>
        </p:nvSpPr>
        <p:spPr>
          <a:xfrm>
            <a:off x="3200400" y="1371600"/>
            <a:ext cx="3048000" cy="430241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lnSpc>
                <a:spcPct val="100000"/>
              </a:lnSpc>
              <a:spcBef>
                <a:spcPts val="624"/>
              </a:spcBef>
              <a:spcAft>
                <a:spcPts val="0"/>
              </a:spcAft>
            </a:pPr>
            <a:r>
              <a:rPr lang="en-US" altLang="en-US" sz="2400" b="1" dirty="0">
                <a:cs typeface="Calibri" panose="020F0502020204030204" pitchFamily="34" charset="0"/>
              </a:rPr>
              <a:t>Directing</a:t>
            </a:r>
          </a:p>
          <a:p>
            <a:pPr marL="291600" indent="-291600"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Coordinate diverse activities and human resources</a:t>
            </a:r>
          </a:p>
          <a:p>
            <a:pPr marL="291600" indent="-291600"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Implement planned objectives</a:t>
            </a:r>
          </a:p>
          <a:p>
            <a:pPr marL="291600" indent="-291600"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Provide incentives to motivate employees</a:t>
            </a:r>
          </a:p>
          <a:p>
            <a:pPr marL="291600" indent="-291600"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Hire and train employees</a:t>
            </a:r>
          </a:p>
          <a:p>
            <a:pPr marL="291600" indent="-291600"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Produce a smooth-running operation</a:t>
            </a:r>
            <a:endParaRPr lang="en-IN" sz="2000" b="1" dirty="0">
              <a:cs typeface="Calibri" panose="020F0502020204030204" pitchFamily="34" charset="0"/>
            </a:endParaRPr>
          </a:p>
        </p:txBody>
      </p:sp>
      <p:sp>
        <p:nvSpPr>
          <p:cNvPr id="14" name="Content Placeholder 22">
            <a:extLst>
              <a:ext uri="{FF2B5EF4-FFF2-40B4-BE49-F238E27FC236}">
                <a16:creationId xmlns:a16="http://schemas.microsoft.com/office/drawing/2014/main" id="{46441F0C-B079-4D9C-BBE3-D2F814D44B23}"/>
              </a:ext>
            </a:extLst>
          </p:cNvPr>
          <p:cNvSpPr txBox="1">
            <a:spLocks/>
          </p:cNvSpPr>
          <p:nvPr/>
        </p:nvSpPr>
        <p:spPr>
          <a:xfrm>
            <a:off x="6305746" y="1371600"/>
            <a:ext cx="2514600" cy="403504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fontAlgn="auto">
              <a:lnSpc>
                <a:spcPct val="100000"/>
              </a:lnSpc>
              <a:spcBef>
                <a:spcPts val="624"/>
              </a:spcBef>
              <a:spcAft>
                <a:spcPts val="0"/>
              </a:spcAft>
            </a:pPr>
            <a:r>
              <a:rPr lang="en-US" altLang="en-US" sz="2400" b="1" dirty="0">
                <a:cs typeface="Calibri" panose="020F0502020204030204" pitchFamily="34" charset="0"/>
              </a:rPr>
              <a:t>Controlling</a:t>
            </a:r>
          </a:p>
          <a:p>
            <a:pPr marL="291600" indent="-291600"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Keep and maintain activities on track</a:t>
            </a:r>
          </a:p>
          <a:p>
            <a:pPr marL="291600" indent="-291600"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Determine whether goals are met</a:t>
            </a:r>
          </a:p>
          <a:p>
            <a:pPr marL="291600" indent="-291600"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Decide changes needed to get back on track</a:t>
            </a:r>
          </a:p>
          <a:p>
            <a:pPr marL="291600" indent="-291600" fontAlgn="auto">
              <a:lnSpc>
                <a:spcPct val="100000"/>
              </a:lnSpc>
              <a:spcBef>
                <a:spcPts val="624"/>
              </a:spcBef>
              <a:spcAft>
                <a:spcPts val="0"/>
              </a:spcAft>
              <a:buClr>
                <a:srgbClr val="990000"/>
              </a:buClr>
              <a:buSzPct val="100000"/>
              <a:buFont typeface="Arial" panose="020B0604020202020204" pitchFamily="34" charset="0"/>
              <a:buChar char="•"/>
            </a:pPr>
            <a:r>
              <a:rPr lang="en-US" altLang="en-US" sz="2000" dirty="0">
                <a:cs typeface="Calibri" panose="020F0502020204030204" pitchFamily="34" charset="0"/>
              </a:rPr>
              <a:t>May use an informal or formal system of evaluations</a:t>
            </a:r>
            <a:endParaRPr lang="en-IN" sz="2000" b="1" dirty="0">
              <a:cs typeface="Calibri" panose="020F0502020204030204" pitchFamily="34" charset="0"/>
            </a:endParaRPr>
          </a:p>
        </p:txBody>
      </p:sp>
    </p:spTree>
    <p:extLst>
      <p:ext uri="{BB962C8B-B14F-4D97-AF65-F5344CB8AC3E}">
        <p14:creationId xmlns:p14="http://schemas.microsoft.com/office/powerpoint/2010/main" val="23585323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1031"/>
          <p:cNvSpPr txBox="1">
            <a:spLocks noChangeArrowheads="1"/>
          </p:cNvSpPr>
          <p:nvPr/>
        </p:nvSpPr>
        <p:spPr>
          <a:xfrm>
            <a:off x="609599" y="381000"/>
            <a:ext cx="81534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altLang="en-US" sz="2800" i="0" kern="1200" dirty="0">
                <a:solidFill>
                  <a:schemeClr val="tx2">
                    <a:lumMod val="75000"/>
                  </a:schemeClr>
                </a:solidFill>
                <a:effectLst/>
                <a:latin typeface="Liberation Sans" panose="020B0604020202020204" pitchFamily="34" charset="0"/>
                <a:ea typeface="+mn-ea"/>
                <a:cs typeface="+mn-cs"/>
              </a:rPr>
              <a:t>Organizational Structure</a:t>
            </a:r>
          </a:p>
        </p:txBody>
      </p:sp>
      <p:sp>
        <p:nvSpPr>
          <p:cNvPr id="9"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7</a:t>
            </a:fld>
            <a:endParaRPr lang="en-US"/>
          </a:p>
        </p:txBody>
      </p:sp>
      <p:pic>
        <p:nvPicPr>
          <p:cNvPr id="10" name="Picture Placeholder 4" descr="An organizational chart begins with the vice president of finance and chief financial officer who are supported by the internal auditor, treasurer, and controller at the bottom. The vice president of finance and chief financial officer work together with the vice president of marketing, the general counsel and secretary, the vice president of operations, vice president of information technology, and vice president of human resources. The vice president of operations oversees line employees and the vice president of human resources oversees staff employees. The vice president of finance and chief financial officer report to the chief executive officer and the president, who report to the board of directors, who report to the board of directors, who in turn reports to the stockholders. ">
            <a:extLst>
              <a:ext uri="{FF2B5EF4-FFF2-40B4-BE49-F238E27FC236}">
                <a16:creationId xmlns:a16="http://schemas.microsoft.com/office/drawing/2014/main" id="{73E805F4-6A9D-4BFE-A4B0-897777321C63}"/>
              </a:ext>
            </a:extLst>
          </p:cNvPr>
          <p:cNvPicPr>
            <a:picLocks noChangeAspect="1"/>
          </p:cNvPicPr>
          <p:nvPr/>
        </p:nvPicPr>
        <p:blipFill>
          <a:blip r:embed="rId3"/>
          <a:stretch>
            <a:fillRect/>
          </a:stretch>
        </p:blipFill>
        <p:spPr>
          <a:xfrm>
            <a:off x="965550" y="1192213"/>
            <a:ext cx="7212900" cy="5181598"/>
          </a:xfrm>
          <a:prstGeom prst="rect">
            <a:avLst/>
          </a:prstGeom>
        </p:spPr>
      </p:pic>
    </p:spTree>
    <p:extLst>
      <p:ext uri="{BB962C8B-B14F-4D97-AF65-F5344CB8AC3E}">
        <p14:creationId xmlns:p14="http://schemas.microsoft.com/office/powerpoint/2010/main" val="2049541666"/>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1031"/>
          <p:cNvSpPr txBox="1">
            <a:spLocks noChangeArrowheads="1"/>
          </p:cNvSpPr>
          <p:nvPr/>
        </p:nvSpPr>
        <p:spPr>
          <a:xfrm>
            <a:off x="609599" y="381000"/>
            <a:ext cx="8153401"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C0C0C0"/>
                  </a:outerShdw>
                </a:effectLst>
                <a:latin typeface="Comic Sans MS" pitchFamily="66" charset="0"/>
              </a:defRPr>
            </a:lvl9pPr>
          </a:lstStyle>
          <a:p>
            <a:pPr algn="l"/>
            <a:r>
              <a:rPr lang="en-US" sz="2800" i="0" dirty="0">
                <a:solidFill>
                  <a:schemeClr val="tx2">
                    <a:lumMod val="75000"/>
                  </a:schemeClr>
                </a:solidFill>
                <a:effectLst/>
                <a:latin typeface="Liberation Sans" panose="020B0604020202020204" pitchFamily="34" charset="0"/>
                <a:ea typeface="+mn-ea"/>
                <a:cs typeface="+mn-cs"/>
              </a:rPr>
              <a:t>DO IT! 1: Managerial Accounting</a:t>
            </a:r>
            <a:endParaRPr lang="en-US" altLang="en-US" sz="2800" i="0" dirty="0">
              <a:solidFill>
                <a:schemeClr val="tx2">
                  <a:lumMod val="75000"/>
                </a:schemeClr>
              </a:solidFill>
              <a:effectLst/>
              <a:latin typeface="Liberation Sans" panose="020B0604020202020204" pitchFamily="34" charset="0"/>
              <a:ea typeface="+mn-ea"/>
              <a:cs typeface="+mn-cs"/>
            </a:endParaRPr>
          </a:p>
        </p:txBody>
      </p:sp>
      <p:sp>
        <p:nvSpPr>
          <p:cNvPr id="9" name="Line 16"/>
          <p:cNvSpPr>
            <a:spLocks noChangeShapeType="1"/>
          </p:cNvSpPr>
          <p:nvPr/>
        </p:nvSpPr>
        <p:spPr bwMode="auto">
          <a:xfrm>
            <a:off x="533400" y="1066800"/>
            <a:ext cx="8181975"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latin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15212A8B-4FC5-4F9B-BAD0-392E604C503A}" type="slidenum">
              <a:rPr lang="en-US" smtClean="0"/>
              <a:t>8</a:t>
            </a:fld>
            <a:endParaRPr lang="en-US"/>
          </a:p>
        </p:txBody>
      </p:sp>
      <p:sp>
        <p:nvSpPr>
          <p:cNvPr id="16" name="Content Placeholder 20">
            <a:extLst>
              <a:ext uri="{FF2B5EF4-FFF2-40B4-BE49-F238E27FC236}">
                <a16:creationId xmlns:a16="http://schemas.microsoft.com/office/drawing/2014/main" id="{D71EE2EA-2C58-4D30-8793-82A232C39EAB}"/>
              </a:ext>
            </a:extLst>
          </p:cNvPr>
          <p:cNvSpPr txBox="1">
            <a:spLocks/>
          </p:cNvSpPr>
          <p:nvPr/>
        </p:nvSpPr>
        <p:spPr>
          <a:xfrm>
            <a:off x="304800" y="1219200"/>
            <a:ext cx="8534400" cy="34001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a:cs typeface="Calibri" panose="020F0502020204030204" pitchFamily="34" charset="0"/>
              </a:rPr>
              <a:t>Indicate whether the following statements are </a:t>
            </a:r>
            <a:r>
              <a:rPr lang="en-US" sz="2600" b="1">
                <a:cs typeface="Calibri" panose="020F0502020204030204" pitchFamily="34" charset="0"/>
              </a:rPr>
              <a:t>true</a:t>
            </a:r>
            <a:r>
              <a:rPr lang="en-US" sz="2600">
                <a:cs typeface="Calibri" panose="020F0502020204030204" pitchFamily="34" charset="0"/>
              </a:rPr>
              <a:t> or </a:t>
            </a:r>
            <a:r>
              <a:rPr lang="en-US" sz="2600" b="1">
                <a:cs typeface="Calibri" panose="020F0502020204030204" pitchFamily="34" charset="0"/>
              </a:rPr>
              <a:t>false</a:t>
            </a:r>
            <a:r>
              <a:rPr lang="en-US" sz="2600">
                <a:cs typeface="Calibri" panose="020F0502020204030204" pitchFamily="34" charset="0"/>
              </a:rPr>
              <a:t>.</a:t>
            </a:r>
            <a:endParaRPr lang="en-US" sz="2600" dirty="0">
              <a:cs typeface="Calibri" panose="020F0502020204030204" pitchFamily="34" charset="0"/>
            </a:endParaRPr>
          </a:p>
        </p:txBody>
      </p:sp>
      <p:sp>
        <p:nvSpPr>
          <p:cNvPr id="17" name="Content Placeholder 21">
            <a:extLst>
              <a:ext uri="{FF2B5EF4-FFF2-40B4-BE49-F238E27FC236}">
                <a16:creationId xmlns:a16="http://schemas.microsoft.com/office/drawing/2014/main" id="{21628552-0EA1-41E9-9E98-069E5C90E3D6}"/>
              </a:ext>
            </a:extLst>
          </p:cNvPr>
          <p:cNvSpPr txBox="1">
            <a:spLocks/>
          </p:cNvSpPr>
          <p:nvPr/>
        </p:nvSpPr>
        <p:spPr>
          <a:xfrm>
            <a:off x="331839" y="1803155"/>
            <a:ext cx="7383889" cy="1032945"/>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buClr>
                <a:schemeClr val="accent2"/>
              </a:buClr>
            </a:pPr>
            <a:r>
              <a:rPr lang="en-US" sz="2400" dirty="0">
                <a:cs typeface="Calibri" panose="020F0502020204030204" pitchFamily="34" charset="0"/>
              </a:rPr>
              <a:t>1. Managerial accountants have a single role within an organization: collecting and reporting costs to management.</a:t>
            </a:r>
            <a:endParaRPr lang="en-IN" sz="2400" dirty="0">
              <a:cs typeface="Calibri" panose="020F0502020204030204" pitchFamily="34" charset="0"/>
            </a:endParaRPr>
          </a:p>
        </p:txBody>
      </p:sp>
      <p:sp>
        <p:nvSpPr>
          <p:cNvPr id="18" name="Content Placeholder 22">
            <a:extLst>
              <a:ext uri="{FF2B5EF4-FFF2-40B4-BE49-F238E27FC236}">
                <a16:creationId xmlns:a16="http://schemas.microsoft.com/office/drawing/2014/main" id="{2B0B836E-4607-40F1-8623-BF9623CA9F4E}"/>
              </a:ext>
            </a:extLst>
          </p:cNvPr>
          <p:cNvSpPr txBox="1">
            <a:spLocks/>
          </p:cNvSpPr>
          <p:nvPr/>
        </p:nvSpPr>
        <p:spPr>
          <a:xfrm>
            <a:off x="7715728" y="1927561"/>
            <a:ext cx="1066800" cy="49958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b="1" dirty="0">
                <a:cs typeface="Calibri" panose="020F0502020204030204" pitchFamily="34" charset="0"/>
              </a:rPr>
              <a:t>False</a:t>
            </a:r>
            <a:endParaRPr lang="en-IN" sz="2600" dirty="0">
              <a:cs typeface="Calibri" panose="020F0502020204030204" pitchFamily="34" charset="0"/>
            </a:endParaRPr>
          </a:p>
        </p:txBody>
      </p:sp>
      <p:sp>
        <p:nvSpPr>
          <p:cNvPr id="19" name="Content Placeholder 23">
            <a:extLst>
              <a:ext uri="{FF2B5EF4-FFF2-40B4-BE49-F238E27FC236}">
                <a16:creationId xmlns:a16="http://schemas.microsoft.com/office/drawing/2014/main" id="{225AB8A1-9ADE-406A-926C-57FA940E783A}"/>
              </a:ext>
            </a:extLst>
          </p:cNvPr>
          <p:cNvSpPr txBox="1">
            <a:spLocks/>
          </p:cNvSpPr>
          <p:nvPr/>
        </p:nvSpPr>
        <p:spPr>
          <a:xfrm>
            <a:off x="302206" y="2897649"/>
            <a:ext cx="7165394" cy="78444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buClr>
                <a:schemeClr val="accent2"/>
              </a:buClr>
            </a:pPr>
            <a:r>
              <a:rPr lang="en-US" sz="2400" dirty="0">
                <a:cs typeface="Calibri" panose="020F0502020204030204" pitchFamily="34" charset="0"/>
              </a:rPr>
              <a:t>2. Financial accounting reports are general-purpose and intended for external users.</a:t>
            </a:r>
            <a:endParaRPr lang="en-IN" sz="2400" dirty="0">
              <a:cs typeface="Calibri" panose="020F0502020204030204" pitchFamily="34" charset="0"/>
            </a:endParaRPr>
          </a:p>
        </p:txBody>
      </p:sp>
      <p:sp>
        <p:nvSpPr>
          <p:cNvPr id="20" name="Content Placeholder 24">
            <a:extLst>
              <a:ext uri="{FF2B5EF4-FFF2-40B4-BE49-F238E27FC236}">
                <a16:creationId xmlns:a16="http://schemas.microsoft.com/office/drawing/2014/main" id="{E581D89B-FEA3-487B-A040-04780C7AF690}"/>
              </a:ext>
            </a:extLst>
          </p:cNvPr>
          <p:cNvSpPr txBox="1">
            <a:spLocks/>
          </p:cNvSpPr>
          <p:nvPr/>
        </p:nvSpPr>
        <p:spPr>
          <a:xfrm>
            <a:off x="7711495" y="2995389"/>
            <a:ext cx="838200" cy="43361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b="1" dirty="0">
                <a:cs typeface="Calibri" panose="020F0502020204030204" pitchFamily="34" charset="0"/>
              </a:rPr>
              <a:t>True</a:t>
            </a:r>
            <a:endParaRPr lang="en-IN" sz="2600" dirty="0">
              <a:cs typeface="Calibri" panose="020F0502020204030204" pitchFamily="34" charset="0"/>
            </a:endParaRPr>
          </a:p>
        </p:txBody>
      </p:sp>
      <p:sp>
        <p:nvSpPr>
          <p:cNvPr id="21" name="Content Placeholder 25">
            <a:extLst>
              <a:ext uri="{FF2B5EF4-FFF2-40B4-BE49-F238E27FC236}">
                <a16:creationId xmlns:a16="http://schemas.microsoft.com/office/drawing/2014/main" id="{7AD89D55-CB26-49C5-96D1-8958EED3FF9F}"/>
              </a:ext>
            </a:extLst>
          </p:cNvPr>
          <p:cNvSpPr txBox="1">
            <a:spLocks/>
          </p:cNvSpPr>
          <p:nvPr/>
        </p:nvSpPr>
        <p:spPr>
          <a:xfrm>
            <a:off x="294217" y="3716503"/>
            <a:ext cx="7165394" cy="784440"/>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buClr>
                <a:schemeClr val="accent2"/>
              </a:buClr>
            </a:pPr>
            <a:r>
              <a:rPr lang="en-US" sz="2400" dirty="0">
                <a:cs typeface="Calibri" panose="020F0502020204030204" pitchFamily="34" charset="0"/>
              </a:rPr>
              <a:t>3. Managerial accounting reports are special-purpose and issued as frequently as needed.</a:t>
            </a:r>
            <a:endParaRPr lang="en-IN" sz="2400" dirty="0">
              <a:cs typeface="Calibri" panose="020F0502020204030204" pitchFamily="34" charset="0"/>
            </a:endParaRPr>
          </a:p>
        </p:txBody>
      </p:sp>
      <p:sp>
        <p:nvSpPr>
          <p:cNvPr id="22" name="Content Placeholder 26">
            <a:extLst>
              <a:ext uri="{FF2B5EF4-FFF2-40B4-BE49-F238E27FC236}">
                <a16:creationId xmlns:a16="http://schemas.microsoft.com/office/drawing/2014/main" id="{54660F01-77A8-46BC-8647-209A4705378D}"/>
              </a:ext>
            </a:extLst>
          </p:cNvPr>
          <p:cNvSpPr txBox="1">
            <a:spLocks/>
          </p:cNvSpPr>
          <p:nvPr/>
        </p:nvSpPr>
        <p:spPr>
          <a:xfrm>
            <a:off x="7715728" y="3902934"/>
            <a:ext cx="876300" cy="43361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b="1" dirty="0">
                <a:cs typeface="Calibri" panose="020F0502020204030204" pitchFamily="34" charset="0"/>
              </a:rPr>
              <a:t>True</a:t>
            </a:r>
            <a:endParaRPr lang="en-IN" sz="2600" dirty="0">
              <a:cs typeface="Calibri" panose="020F0502020204030204" pitchFamily="34" charset="0"/>
            </a:endParaRPr>
          </a:p>
        </p:txBody>
      </p:sp>
      <p:sp>
        <p:nvSpPr>
          <p:cNvPr id="23" name="Content Placeholder 21">
            <a:extLst>
              <a:ext uri="{FF2B5EF4-FFF2-40B4-BE49-F238E27FC236}">
                <a16:creationId xmlns:a16="http://schemas.microsoft.com/office/drawing/2014/main" id="{D44BF6C7-A0F8-4D9A-953B-A18D51FB0F4E}"/>
              </a:ext>
            </a:extLst>
          </p:cNvPr>
          <p:cNvSpPr txBox="1">
            <a:spLocks/>
          </p:cNvSpPr>
          <p:nvPr/>
        </p:nvSpPr>
        <p:spPr>
          <a:xfrm>
            <a:off x="302206" y="4596374"/>
            <a:ext cx="7165394" cy="1032945"/>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buClr>
                <a:schemeClr val="accent2"/>
              </a:buClr>
            </a:pPr>
            <a:r>
              <a:rPr lang="en-US" sz="2400" dirty="0">
                <a:cs typeface="Calibri" panose="020F0502020204030204" pitchFamily="34" charset="0"/>
              </a:rPr>
              <a:t>4. Managers’ activities and responsibilities can be classified into three broad functions: cost accounting, budgeting, and internal control.</a:t>
            </a:r>
          </a:p>
        </p:txBody>
      </p:sp>
      <p:sp>
        <p:nvSpPr>
          <p:cNvPr id="24" name="Content Placeholder 22">
            <a:extLst>
              <a:ext uri="{FF2B5EF4-FFF2-40B4-BE49-F238E27FC236}">
                <a16:creationId xmlns:a16="http://schemas.microsoft.com/office/drawing/2014/main" id="{E147B268-BE2A-44D0-A270-6BD4481F220A}"/>
              </a:ext>
            </a:extLst>
          </p:cNvPr>
          <p:cNvSpPr txBox="1">
            <a:spLocks/>
          </p:cNvSpPr>
          <p:nvPr/>
        </p:nvSpPr>
        <p:spPr>
          <a:xfrm>
            <a:off x="7732661" y="4866161"/>
            <a:ext cx="1066800" cy="499589"/>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b="1" dirty="0">
                <a:cs typeface="Calibri" panose="020F0502020204030204" pitchFamily="34" charset="0"/>
              </a:rPr>
              <a:t>False</a:t>
            </a:r>
            <a:endParaRPr lang="en-IN" sz="2600" dirty="0">
              <a:cs typeface="Calibri" panose="020F0502020204030204" pitchFamily="34" charset="0"/>
            </a:endParaRPr>
          </a:p>
        </p:txBody>
      </p:sp>
      <p:sp>
        <p:nvSpPr>
          <p:cNvPr id="25" name="Content Placeholder 23">
            <a:extLst>
              <a:ext uri="{FF2B5EF4-FFF2-40B4-BE49-F238E27FC236}">
                <a16:creationId xmlns:a16="http://schemas.microsoft.com/office/drawing/2014/main" id="{A75E39CD-0D17-4C70-A9B7-39A1BABE330B}"/>
              </a:ext>
            </a:extLst>
          </p:cNvPr>
          <p:cNvSpPr txBox="1">
            <a:spLocks/>
          </p:cNvSpPr>
          <p:nvPr/>
        </p:nvSpPr>
        <p:spPr>
          <a:xfrm>
            <a:off x="281994" y="5724750"/>
            <a:ext cx="7338005" cy="814162"/>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buClr>
                <a:schemeClr val="accent2"/>
              </a:buClr>
            </a:pPr>
            <a:r>
              <a:rPr lang="en-US" sz="2400" dirty="0">
                <a:cs typeface="Calibri" panose="020F0502020204030204" pitchFamily="34" charset="0"/>
              </a:rPr>
              <a:t>5. Managerial accounting reports must now comply with generally accepted accounting principles (GAAP).</a:t>
            </a:r>
          </a:p>
        </p:txBody>
      </p:sp>
      <p:sp>
        <p:nvSpPr>
          <p:cNvPr id="26" name="Content Placeholder 24">
            <a:extLst>
              <a:ext uri="{FF2B5EF4-FFF2-40B4-BE49-F238E27FC236}">
                <a16:creationId xmlns:a16="http://schemas.microsoft.com/office/drawing/2014/main" id="{E777C45C-EC6F-4F90-A8D8-FF6F3B984CDB}"/>
              </a:ext>
            </a:extLst>
          </p:cNvPr>
          <p:cNvSpPr txBox="1">
            <a:spLocks/>
          </p:cNvSpPr>
          <p:nvPr/>
        </p:nvSpPr>
        <p:spPr>
          <a:xfrm>
            <a:off x="7715728" y="5877847"/>
            <a:ext cx="914400" cy="433611"/>
          </a:xfrm>
          <a:prstGeom prst="rect">
            <a:avLst/>
          </a:prstGeom>
        </p:spPr>
        <p:txBody>
          <a:bodyPr/>
          <a:lstStyle>
            <a:lvl1pPr marL="0" indent="0" algn="l" defTabSz="914400" rtl="0" eaLnBrk="1" latinLnBrk="0" hangingPunct="1">
              <a:lnSpc>
                <a:spcPct val="90000"/>
              </a:lnSpc>
              <a:spcBef>
                <a:spcPts val="1000"/>
              </a:spcBef>
              <a:buFont typeface="Arial"/>
              <a:buNone/>
              <a:defRPr sz="2800" b="0" i="0" kern="1200">
                <a:solidFill>
                  <a:schemeClr val="tx1"/>
                </a:solidFill>
                <a:latin typeface="Calibri" pitchFamily="34" charset="0"/>
                <a:ea typeface="Calibri" pitchFamily="34" charset="0"/>
                <a:cs typeface="Times New Roman"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600" b="1" dirty="0">
                <a:cs typeface="Calibri" panose="020F0502020204030204" pitchFamily="34" charset="0"/>
              </a:rPr>
              <a:t>False</a:t>
            </a:r>
            <a:endParaRPr lang="en-IN" sz="2600" dirty="0">
              <a:cs typeface="Calibri" panose="020F0502020204030204" pitchFamily="34" charset="0"/>
            </a:endParaRPr>
          </a:p>
        </p:txBody>
      </p:sp>
    </p:spTree>
    <p:extLst>
      <p:ext uri="{BB962C8B-B14F-4D97-AF65-F5344CB8AC3E}">
        <p14:creationId xmlns:p14="http://schemas.microsoft.com/office/powerpoint/2010/main" val="1793375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22" grpId="0" build="p"/>
      <p:bldP spid="23"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1999" y="3886200"/>
            <a:ext cx="7732713" cy="520700"/>
          </a:xfrm>
        </p:spPr>
        <p:txBody>
          <a:bodyPr/>
          <a:lstStyle/>
          <a:p>
            <a:pPr>
              <a:spcBef>
                <a:spcPct val="0"/>
              </a:spcBef>
            </a:pPr>
            <a:r>
              <a:rPr lang="en-US" sz="1800" kern="1200" dirty="0">
                <a:solidFill>
                  <a:schemeClr val="tx1"/>
                </a:solidFill>
                <a:effectLst/>
                <a:latin typeface="Liberation Sans" panose="020B0604020202020204" pitchFamily="34" charset="0"/>
              </a:rPr>
              <a:t>Learning Objective 14-2</a:t>
            </a:r>
          </a:p>
        </p:txBody>
      </p:sp>
      <p:sp>
        <p:nvSpPr>
          <p:cNvPr id="4" name="Rectangle 5"/>
          <p:cNvSpPr>
            <a:spLocks noChangeArrowheads="1"/>
          </p:cNvSpPr>
          <p:nvPr/>
        </p:nvSpPr>
        <p:spPr bwMode="auto">
          <a:xfrm>
            <a:off x="762000" y="4419600"/>
            <a:ext cx="7772400" cy="928688"/>
          </a:xfrm>
          <a:prstGeom prst="rect">
            <a:avLst/>
          </a:prstGeom>
          <a:solidFill>
            <a:srgbClr val="045072"/>
          </a:solidFill>
          <a:ln>
            <a:noFill/>
          </a:ln>
          <a:effectLst/>
        </p:spPr>
        <p:txBody>
          <a:bodyPr wrap="square" lIns="86493" tIns="34597" rIns="86493" bIns="43247" anchor="ctr"/>
          <a:lstStyle/>
          <a:p>
            <a:pPr marL="111120" algn="l"/>
            <a:r>
              <a:rPr lang="en-US" sz="3200" b="1" dirty="0">
                <a:solidFill>
                  <a:srgbClr val="FFFFFF"/>
                </a:solidFill>
                <a:latin typeface="Liberation Sans" panose="020B0604020202020204" pitchFamily="34" charset="0"/>
              </a:rPr>
              <a:t>Manufacturing Cost Concepts</a:t>
            </a:r>
          </a:p>
        </p:txBody>
      </p:sp>
      <p:sp>
        <p:nvSpPr>
          <p:cNvPr id="2" name="Slide Number Placeholder 1"/>
          <p:cNvSpPr>
            <a:spLocks noGrp="1"/>
          </p:cNvSpPr>
          <p:nvPr>
            <p:ph type="sldNum" sz="quarter" idx="12"/>
          </p:nvPr>
        </p:nvSpPr>
        <p:spPr/>
        <p:txBody>
          <a:bodyPr/>
          <a:lstStyle/>
          <a:p>
            <a:fld id="{15212A8B-4FC5-4F9B-BAD0-392E604C503A}" type="slidenum">
              <a:rPr lang="en-US" smtClean="0"/>
              <a:t>9</a:t>
            </a:fld>
            <a:endParaRPr lang="en-US"/>
          </a:p>
        </p:txBody>
      </p:sp>
    </p:spTree>
    <p:extLst>
      <p:ext uri="{BB962C8B-B14F-4D97-AF65-F5344CB8AC3E}">
        <p14:creationId xmlns:p14="http://schemas.microsoft.com/office/powerpoint/2010/main" val="3820266652"/>
      </p:ext>
    </p:extLst>
  </p:cSld>
  <p:clrMapOvr>
    <a:masterClrMapping/>
  </p:clrMapOvr>
  <p:transition>
    <p:wipe dir="r"/>
  </p:transition>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Image Slide Mast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22947</TotalTime>
  <Pages>43</Pages>
  <Words>1565</Words>
  <Application>Microsoft Office PowerPoint</Application>
  <PresentationFormat>On-screen Show (4:3)</PresentationFormat>
  <Paragraphs>288</Paragraphs>
  <Slides>46</Slides>
  <Notes>42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46</vt:i4>
      </vt:variant>
    </vt:vector>
  </HeadingPairs>
  <TitlesOfParts>
    <vt:vector size="58" baseType="lpstr">
      <vt:lpstr>Liberation Sans</vt:lpstr>
      <vt:lpstr>Arial</vt:lpstr>
      <vt:lpstr>Calibri</vt:lpstr>
      <vt:lpstr>Comic Sans MS</vt:lpstr>
      <vt:lpstr>Times New Roman</vt:lpstr>
      <vt:lpstr>Wingdings</vt:lpstr>
      <vt:lpstr>movnglnc</vt:lpstr>
      <vt:lpstr>3_movnglnc</vt:lpstr>
      <vt:lpstr>6_movnglnc</vt:lpstr>
      <vt:lpstr>Image Slide Master</vt:lpstr>
      <vt:lpstr>1_Image Slide Master</vt:lpstr>
      <vt:lpstr>1_movnglnc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Principles 8th Edition</dc:title>
  <dc:subject>Chapter 19</dc:subject>
  <dc:creator>Coby Harmon UCSB</dc:creator>
  <cp:lastModifiedBy>Xi Jiang</cp:lastModifiedBy>
  <cp:revision>1408</cp:revision>
  <cp:lastPrinted>1999-09-16T17:08:20Z</cp:lastPrinted>
  <dcterms:created xsi:type="dcterms:W3CDTF">1997-03-28T18:03:02Z</dcterms:created>
  <dcterms:modified xsi:type="dcterms:W3CDTF">2022-02-23T20:27:05Z</dcterms:modified>
</cp:coreProperties>
</file>